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317" r:id="rId3"/>
    <p:sldId id="261" r:id="rId4"/>
    <p:sldId id="289" r:id="rId5"/>
    <p:sldId id="262" r:id="rId6"/>
    <p:sldId id="263" r:id="rId7"/>
    <p:sldId id="264" r:id="rId8"/>
    <p:sldId id="265" r:id="rId9"/>
    <p:sldId id="266" r:id="rId10"/>
    <p:sldId id="288" r:id="rId11"/>
    <p:sldId id="267" r:id="rId12"/>
    <p:sldId id="290" r:id="rId13"/>
    <p:sldId id="268" r:id="rId14"/>
    <p:sldId id="269" r:id="rId15"/>
    <p:sldId id="272" r:id="rId16"/>
    <p:sldId id="273" r:id="rId17"/>
    <p:sldId id="274" r:id="rId18"/>
    <p:sldId id="271" r:id="rId19"/>
    <p:sldId id="275" r:id="rId20"/>
    <p:sldId id="276" r:id="rId21"/>
    <p:sldId id="279" r:id="rId22"/>
    <p:sldId id="280" r:id="rId23"/>
    <p:sldId id="281" r:id="rId24"/>
    <p:sldId id="282" r:id="rId25"/>
    <p:sldId id="283" r:id="rId26"/>
    <p:sldId id="284" r:id="rId27"/>
    <p:sldId id="285" r:id="rId28"/>
    <p:sldId id="286" r:id="rId29"/>
    <p:sldId id="291" r:id="rId30"/>
    <p:sldId id="292" r:id="rId31"/>
    <p:sldId id="287" r:id="rId32"/>
    <p:sldId id="293" r:id="rId33"/>
    <p:sldId id="295" r:id="rId34"/>
    <p:sldId id="296" r:id="rId35"/>
    <p:sldId id="308" r:id="rId36"/>
    <p:sldId id="298" r:id="rId37"/>
    <p:sldId id="299" r:id="rId38"/>
    <p:sldId id="300" r:id="rId39"/>
    <p:sldId id="301" r:id="rId40"/>
    <p:sldId id="302" r:id="rId41"/>
    <p:sldId id="303" r:id="rId42"/>
    <p:sldId id="304" r:id="rId43"/>
    <p:sldId id="305" r:id="rId44"/>
    <p:sldId id="306" r:id="rId45"/>
    <p:sldId id="307" r:id="rId46"/>
    <p:sldId id="310" r:id="rId47"/>
    <p:sldId id="311" r:id="rId48"/>
    <p:sldId id="313" r:id="rId49"/>
    <p:sldId id="314" r:id="rId50"/>
    <p:sldId id="316"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4F81BD"/>
    <a:srgbClr val="C00000"/>
    <a:srgbClr val="FF00FF"/>
    <a:srgbClr val="8FCE4A"/>
    <a:srgbClr val="1DE93F"/>
    <a:srgbClr val="8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9" autoAdjust="0"/>
    <p:restoredTop sz="91819" autoAdjust="0"/>
  </p:normalViewPr>
  <p:slideViewPr>
    <p:cSldViewPr>
      <p:cViewPr varScale="1">
        <p:scale>
          <a:sx n="122" d="100"/>
          <a:sy n="122" d="100"/>
        </p:scale>
        <p:origin x="1266"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DB02B0-21C3-4130-8817-1E308AC15CD1}" type="datetimeFigureOut">
              <a:rPr lang="en-US" smtClean="0"/>
              <a:pPr/>
              <a:t>12/16/2015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808B0A-50D4-480C-A498-C0A3D9DFF80D}" type="slidenum">
              <a:rPr lang="en-US" smtClean="0"/>
              <a:pPr/>
              <a:t>‹#›</a:t>
            </a:fld>
            <a:endParaRPr lang="en-US"/>
          </a:p>
        </p:txBody>
      </p:sp>
    </p:spTree>
    <p:extLst>
      <p:ext uri="{BB962C8B-B14F-4D97-AF65-F5344CB8AC3E}">
        <p14:creationId xmlns:p14="http://schemas.microsoft.com/office/powerpoint/2010/main" val="4168414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 Location trajectory is a </a:t>
            </a:r>
            <a:r>
              <a:rPr lang="en-US" altLang="zh-CN" baseline="0" dirty="0" smtClean="0"/>
              <a:t>geospatial</a:t>
            </a:r>
            <a:r>
              <a:rPr lang="en-US" altLang="zh-CN" dirty="0" smtClean="0"/>
              <a:t> trail</a:t>
            </a:r>
            <a:r>
              <a:rPr lang="en-US" altLang="zh-CN" baseline="0" dirty="0" smtClean="0"/>
              <a:t> generated by a moving object.</a:t>
            </a:r>
            <a:r>
              <a:rPr lang="en-US" altLang="zh-CN" sz="1200" kern="1200" dirty="0" smtClean="0">
                <a:solidFill>
                  <a:schemeClr val="tx1"/>
                </a:solidFill>
                <a:effectLst/>
                <a:latin typeface="+mn-lt"/>
                <a:ea typeface="+mn-ea"/>
                <a:cs typeface="+mn-cs"/>
              </a:rPr>
              <a:t> Typically, this trail is represented by of a set of time-ordered points.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advance of location-acquisition technologies has boosted the increase of location trajectories, which record the trails of a variety of moving objects, such as people, vehicles, animals and nature phenomena.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These trajectories have not only enabled many applications significantly changing the way we live but also provided us with the scientific observations to understand the objects creating the trajectory.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As a result, the location trajectory has become the foundation a lot of research and attracted intensive attentions from a multitude of areas including computer sciences, biology, sociology, geography, and climatology, etc. </a:t>
            </a:r>
            <a:endParaRPr lang="zh-CN" altLang="zh-CN" sz="1200" kern="1200" dirty="0" smtClean="0">
              <a:solidFill>
                <a:schemeClr val="tx1"/>
              </a:solidFill>
              <a:effectLst/>
              <a:latin typeface="+mn-lt"/>
              <a:ea typeface="+mn-ea"/>
              <a:cs typeface="+mn-cs"/>
            </a:endParaRPr>
          </a:p>
          <a:p>
            <a:endParaRPr lang="en-US" altLang="zh-CN" dirty="0" smtClean="0"/>
          </a:p>
        </p:txBody>
      </p:sp>
      <p:sp>
        <p:nvSpPr>
          <p:cNvPr id="4" name="Slide Number Placeholder 3"/>
          <p:cNvSpPr>
            <a:spLocks noGrp="1"/>
          </p:cNvSpPr>
          <p:nvPr>
            <p:ph type="sldNum" sz="quarter" idx="10"/>
          </p:nvPr>
        </p:nvSpPr>
        <p:spPr/>
        <p:txBody>
          <a:bodyPr/>
          <a:lstStyle/>
          <a:p>
            <a:fld id="{78808B0A-50D4-480C-A498-C0A3D9DFF80D}" type="slidenum">
              <a:rPr lang="en-US" smtClean="0"/>
              <a:pPr/>
              <a:t>1</a:t>
            </a:fld>
            <a:endParaRPr lang="en-US"/>
          </a:p>
        </p:txBody>
      </p:sp>
    </p:spTree>
    <p:extLst>
      <p:ext uri="{BB962C8B-B14F-4D97-AF65-F5344CB8AC3E}">
        <p14:creationId xmlns:p14="http://schemas.microsoft.com/office/powerpoint/2010/main" val="2049520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en-US" sz="1200" kern="1200" dirty="0" smtClean="0">
                <a:solidFill>
                  <a:schemeClr val="tx1"/>
                </a:solidFill>
                <a:effectLst/>
                <a:latin typeface="+mn-lt"/>
                <a:ea typeface="+mn-ea"/>
                <a:cs typeface="+mn-cs"/>
              </a:rPr>
              <a:t>would have zero velocity and be clust­ered around the initial location measurement with a Gaussian distribution</a:t>
            </a:r>
            <a:endParaRPr lang="en-US" dirty="0"/>
          </a:p>
        </p:txBody>
      </p:sp>
      <p:sp>
        <p:nvSpPr>
          <p:cNvPr id="4" name="Slide Number Placeholder 3"/>
          <p:cNvSpPr>
            <a:spLocks noGrp="1"/>
          </p:cNvSpPr>
          <p:nvPr>
            <p:ph type="sldNum" sz="quarter" idx="10"/>
          </p:nvPr>
        </p:nvSpPr>
        <p:spPr/>
        <p:txBody>
          <a:bodyPr/>
          <a:lstStyle/>
          <a:p>
            <a:fld id="{78808B0A-50D4-480C-A498-C0A3D9DFF80D}" type="slidenum">
              <a:rPr lang="en-US" smtClean="0"/>
              <a:pPr/>
              <a:t>8</a:t>
            </a:fld>
            <a:endParaRPr lang="en-US"/>
          </a:p>
        </p:txBody>
      </p:sp>
    </p:spTree>
    <p:extLst>
      <p:ext uri="{BB962C8B-B14F-4D97-AF65-F5344CB8AC3E}">
        <p14:creationId xmlns:p14="http://schemas.microsoft.com/office/powerpoint/2010/main" val="3765789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
            </a:r>
            <a:r>
              <a:rPr lang="en-US" baseline="0" dirty="0" smtClean="0"/>
              <a:t> is the distance to the initial point of the trajectory. T is the timestamp of the point.</a:t>
            </a:r>
            <a:endParaRPr lang="en-US" dirty="0"/>
          </a:p>
        </p:txBody>
      </p:sp>
      <p:sp>
        <p:nvSpPr>
          <p:cNvPr id="4" name="Slide Number Placeholder 3"/>
          <p:cNvSpPr>
            <a:spLocks noGrp="1"/>
          </p:cNvSpPr>
          <p:nvPr>
            <p:ph type="sldNum" sz="quarter" idx="10"/>
          </p:nvPr>
        </p:nvSpPr>
        <p:spPr/>
        <p:txBody>
          <a:bodyPr/>
          <a:lstStyle/>
          <a:p>
            <a:fld id="{FFB080AD-B33F-4254-9C37-8250C2DB56F8}" type="slidenum">
              <a:rPr lang="zh-CN" altLang="en-US" smtClean="0"/>
              <a:t>22</a:t>
            </a:fld>
            <a:endParaRPr lang="zh-CN" altLang="en-US"/>
          </a:p>
        </p:txBody>
      </p:sp>
    </p:spTree>
    <p:extLst>
      <p:ext uri="{BB962C8B-B14F-4D97-AF65-F5344CB8AC3E}">
        <p14:creationId xmlns:p14="http://schemas.microsoft.com/office/powerpoint/2010/main" val="2522680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F8083C6-F4B1-4E96-A898-035953896C18}" type="slidenum">
              <a:rPr lang="en-US" smtClean="0"/>
              <a:pPr/>
              <a:t>34</a:t>
            </a:fld>
            <a:endParaRPr lang="en-US"/>
          </a:p>
        </p:txBody>
      </p:sp>
    </p:spTree>
    <p:extLst>
      <p:ext uri="{BB962C8B-B14F-4D97-AF65-F5344CB8AC3E}">
        <p14:creationId xmlns:p14="http://schemas.microsoft.com/office/powerpoint/2010/main" val="171642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B080AD-B33F-4254-9C37-8250C2DB56F8}" type="slidenum">
              <a:rPr lang="zh-CN" altLang="en-US" smtClean="0"/>
              <a:t>50</a:t>
            </a:fld>
            <a:endParaRPr lang="zh-CN" altLang="en-US"/>
          </a:p>
        </p:txBody>
      </p:sp>
    </p:spTree>
    <p:extLst>
      <p:ext uri="{BB962C8B-B14F-4D97-AF65-F5344CB8AC3E}">
        <p14:creationId xmlns:p14="http://schemas.microsoft.com/office/powerpoint/2010/main" val="4059436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4F3DF59-C8CA-4249-B8D4-5D785865EF9F}" type="datetimeFigureOut">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42993-3BDD-43C2-9241-1404AD172E4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F3DF59-C8CA-4249-B8D4-5D785865EF9F}" type="datetimeFigureOut">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42993-3BDD-43C2-9241-1404AD172E4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F3DF59-C8CA-4249-B8D4-5D785865EF9F}" type="datetimeFigureOut">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42993-3BDD-43C2-9241-1404AD172E4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F3DF59-C8CA-4249-B8D4-5D785865EF9F}" type="datetimeFigureOut">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42993-3BDD-43C2-9241-1404AD172E4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F3DF59-C8CA-4249-B8D4-5D785865EF9F}" type="datetimeFigureOut">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42993-3BDD-43C2-9241-1404AD172E4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4F3DF59-C8CA-4249-B8D4-5D785865EF9F}" type="datetimeFigureOut">
              <a:rPr lang="en-US" smtClean="0"/>
              <a:pPr/>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42993-3BDD-43C2-9241-1404AD172E4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4F3DF59-C8CA-4249-B8D4-5D785865EF9F}" type="datetimeFigureOut">
              <a:rPr lang="en-US" smtClean="0"/>
              <a:pPr/>
              <a:t>12/16/2015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042993-3BDD-43C2-9241-1404AD172E4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4F3DF59-C8CA-4249-B8D4-5D785865EF9F}" type="datetimeFigureOut">
              <a:rPr lang="en-US" smtClean="0"/>
              <a:pPr/>
              <a:t>12/16/2015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042993-3BDD-43C2-9241-1404AD172E4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F3DF59-C8CA-4249-B8D4-5D785865EF9F}" type="datetimeFigureOut">
              <a:rPr lang="en-US" smtClean="0"/>
              <a:pPr/>
              <a:t>12/16/2015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042993-3BDD-43C2-9241-1404AD172E4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F3DF59-C8CA-4249-B8D4-5D785865EF9F}" type="datetimeFigureOut">
              <a:rPr lang="en-US" smtClean="0"/>
              <a:pPr/>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42993-3BDD-43C2-9241-1404AD172E4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F3DF59-C8CA-4249-B8D4-5D785865EF9F}" type="datetimeFigureOut">
              <a:rPr lang="en-US" smtClean="0"/>
              <a:pPr/>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42993-3BDD-43C2-9241-1404AD172E4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F3DF59-C8CA-4249-B8D4-5D785865EF9F}" type="datetimeFigureOut">
              <a:rPr lang="en-US" smtClean="0"/>
              <a:pPr/>
              <a:t>12/16/2015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042993-3BDD-43C2-9241-1404AD172E4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wmf"/><Relationship Id="rId12" Type="http://schemas.openxmlformats.org/officeDocument/2006/relationships/image" Target="../media/image10.w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wmf"/><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hyperlink" Target="http://research.microsoft.com/en-us/people/yuzheng/" TargetMode="External"/><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wmf"/><Relationship Id="rId14" Type="http://schemas.openxmlformats.org/officeDocument/2006/relationships/image" Target="../media/image12.w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hyperlink" Target="http://research.microsoft.com/apps/pubs/?id=105052"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research.microsoft.com/apps/pubs/?id=241453" TargetMode="External"/><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28.emf"/><Relationship Id="rId7" Type="http://schemas.openxmlformats.org/officeDocument/2006/relationships/image" Target="../media/image32.emf"/><Relationship Id="rId12" Type="http://schemas.openxmlformats.org/officeDocument/2006/relationships/image" Target="../media/image33.emf"/><Relationship Id="rId2" Type="http://schemas.openxmlformats.org/officeDocument/2006/relationships/image" Target="../media/image27.emf"/><Relationship Id="rId1" Type="http://schemas.openxmlformats.org/officeDocument/2006/relationships/slideLayout" Target="../slideLayouts/slideLayout2.xml"/><Relationship Id="rId6" Type="http://schemas.openxmlformats.org/officeDocument/2006/relationships/image" Target="../media/image31.emf"/><Relationship Id="rId11" Type="http://schemas.openxmlformats.org/officeDocument/2006/relationships/image" Target="../media/image54.png"/><Relationship Id="rId5" Type="http://schemas.openxmlformats.org/officeDocument/2006/relationships/image" Target="../media/image30.emf"/><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29.emf"/><Relationship Id="rId9" Type="http://schemas.openxmlformats.org/officeDocument/2006/relationships/image" Target="../media/image52.png"/><Relationship Id="rId1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hyperlink" Target="http://research.microsoft.com/apps/pubs/?id=208925"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6.png"/><Relationship Id="rId7"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9.png"/><Relationship Id="rId10" Type="http://schemas.openxmlformats.org/officeDocument/2006/relationships/image" Target="../media/image45.png"/><Relationship Id="rId4" Type="http://schemas.openxmlformats.org/officeDocument/2006/relationships/image" Target="../media/image38.png"/><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hyperlink" Target="http://research.microsoft.com/apps/pubs/?id=208925" TargetMode="Externa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3" Type="http://schemas.openxmlformats.org/officeDocument/2006/relationships/image" Target="../media/image61.png"/><Relationship Id="rId7" Type="http://schemas.openxmlformats.org/officeDocument/2006/relationships/image" Target="../media/image144.png"/><Relationship Id="rId12" Type="http://schemas.openxmlformats.org/officeDocument/2006/relationships/image" Target="../media/image149.png"/><Relationship Id="rId17" Type="http://schemas.openxmlformats.org/officeDocument/2006/relationships/image" Target="../media/image63.png"/><Relationship Id="rId2" Type="http://schemas.openxmlformats.org/officeDocument/2006/relationships/image" Target="../media/image60.png"/><Relationship Id="rId16"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430.png"/><Relationship Id="rId11" Type="http://schemas.openxmlformats.org/officeDocument/2006/relationships/image" Target="../media/image148.png"/><Relationship Id="rId5" Type="http://schemas.openxmlformats.org/officeDocument/2006/relationships/image" Target="../media/image1420.png"/><Relationship Id="rId15" Type="http://schemas.openxmlformats.org/officeDocument/2006/relationships/image" Target="../media/image152.png"/><Relationship Id="rId10" Type="http://schemas.openxmlformats.org/officeDocument/2006/relationships/image" Target="../media/image147.png"/><Relationship Id="rId4" Type="http://schemas.openxmlformats.org/officeDocument/2006/relationships/image" Target="../media/image62.png"/><Relationship Id="rId9" Type="http://schemas.openxmlformats.org/officeDocument/2006/relationships/image" Target="../media/image146.png"/><Relationship Id="rId14" Type="http://schemas.openxmlformats.org/officeDocument/2006/relationships/image" Target="../media/image151.png"/></Relationships>
</file>

<file path=ppt/slides/_rels/slide27.xml.rels><?xml version="1.0" encoding="UTF-8" standalone="yes"?>
<Relationships xmlns="http://schemas.openxmlformats.org/package/2006/relationships"><Relationship Id="rId3" Type="http://schemas.openxmlformats.org/officeDocument/2006/relationships/hyperlink" Target="http://research.microsoft.com/apps/pubs/?id=208925" TargetMode="External"/><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hyperlink" Target="https://github.com/RenchuSong/PRES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hyperlink" Target="https://github.com/RenchuSong/PRESS" TargetMode="External"/><Relationship Id="rId5" Type="http://schemas.openxmlformats.org/officeDocument/2006/relationships/hyperlink" Target="http://research.microsoft.com/apps/pubs/?id=208925" TargetMode="External"/><Relationship Id="rId4" Type="http://schemas.openxmlformats.org/officeDocument/2006/relationships/image" Target="../media/image6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 Id="rId6" Type="http://schemas.openxmlformats.org/officeDocument/2006/relationships/hyperlink" Target="http://research.microsoft.com/en-us/people/yuzheng/a_flexible_spatio-temporal_indexing_scheme_for_large-scale_gps_t.pdf" TargetMode="External"/><Relationship Id="rId5" Type="http://schemas.openxmlformats.org/officeDocument/2006/relationships/hyperlink" Target="http://research.microsoft.com/apps/pubs/?id=77984" TargetMode="External"/><Relationship Id="rId4" Type="http://schemas.openxmlformats.org/officeDocument/2006/relationships/image" Target="../media/image70.emf"/></Relationships>
</file>

<file path=ppt/slides/_rels/slide3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32.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research.microsoft.com/apps/pubs/?id=77984"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0.jpeg"/><Relationship Id="rId1" Type="http://schemas.openxmlformats.org/officeDocument/2006/relationships/slideLayout" Target="../slideLayouts/slideLayout2.xml"/><Relationship Id="rId4" Type="http://schemas.openxmlformats.org/officeDocument/2006/relationships/hyperlink" Target="http://research.microsoft.com/apps/pubs/?id=105051" TargetMode="External"/></Relationships>
</file>

<file path=ppt/slides/_rels/slide41.xml.rels><?xml version="1.0" encoding="UTF-8" standalone="yes"?>
<Relationships xmlns="http://schemas.openxmlformats.org/package/2006/relationships"><Relationship Id="rId2" Type="http://schemas.openxmlformats.org/officeDocument/2006/relationships/hyperlink" Target="http://research.microsoft.com/apps/pubs/?id=241453"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xml"/><Relationship Id="rId4" Type="http://schemas.openxmlformats.org/officeDocument/2006/relationships/hyperlink" Target="http://research.microsoft.com/apps/pubs/?id=105051"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3.emf"/><Relationship Id="rId7" Type="http://schemas.openxmlformats.org/officeDocument/2006/relationships/hyperlink" Target="http://research.microsoft.com/apps/pubs/?id=105051" TargetMode="External"/><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84.emf"/><Relationship Id="rId4" Type="http://schemas.openxmlformats.org/officeDocument/2006/relationships/image" Target="../media/image490.png"/></Relationships>
</file>

<file path=ppt/slides/_rels/slide44.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research.microsoft.com/apps/pubs/?id=105051" TargetMode="External"/><Relationship Id="rId4" Type="http://schemas.openxmlformats.org/officeDocument/2006/relationships/image" Target="../media/image154.png"/></Relationships>
</file>

<file path=ppt/slides/_rels/slide4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86.emf"/><Relationship Id="rId1" Type="http://schemas.openxmlformats.org/officeDocument/2006/relationships/slideLayout" Target="../slideLayouts/slideLayout2.xml"/><Relationship Id="rId4" Type="http://schemas.openxmlformats.org/officeDocument/2006/relationships/hyperlink" Target="http://research.microsoft.com/apps/pubs/?id=105051"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research.microsoft.com/apps/pubs/?id=121065" TargetMode="External"/><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88.emf"/><Relationship Id="rId18" Type="http://schemas.openxmlformats.org/officeDocument/2006/relationships/image" Target="../media/image119.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image" Target="../media/image102.png"/><Relationship Id="rId16"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12.png"/><Relationship Id="rId5" Type="http://schemas.openxmlformats.org/officeDocument/2006/relationships/image" Target="../media/image105.png"/><Relationship Id="rId15" Type="http://schemas.openxmlformats.org/officeDocument/2006/relationships/image" Target="../media/image116.png"/><Relationship Id="rId10" Type="http://schemas.openxmlformats.org/officeDocument/2006/relationships/image" Target="../media/image111.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5.png"/></Relationships>
</file>

<file path=ppt/slides/_rels/slide48.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mailto:yuzheng@microsoft.com" TargetMode="External"/><Relationship Id="rId7" Type="http://schemas.openxmlformats.org/officeDocument/2006/relationships/hyperlink" Target="http://research.microsoft.com/apps/pubs/?id=241453"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hyperlink" Target="http://research.microsoft.com/en-us/people/yuzhe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304800"/>
            <a:ext cx="7772400" cy="1219200"/>
          </a:xfrm>
        </p:spPr>
        <p:txBody>
          <a:bodyPr>
            <a:normAutofit/>
          </a:bodyPr>
          <a:lstStyle/>
          <a:p>
            <a:pPr algn="l"/>
            <a:r>
              <a:rPr lang="en-US" sz="4700" b="1" dirty="0" smtClean="0">
                <a:latin typeface="Arial" pitchFamily="34" charset="0"/>
                <a:cs typeface="Arial" pitchFamily="34" charset="0"/>
              </a:rPr>
              <a:t>Trajectory Data Mining</a:t>
            </a:r>
            <a:endParaRPr lang="en-US" sz="4700" dirty="0">
              <a:latin typeface="Arial" pitchFamily="34" charset="0"/>
              <a:cs typeface="Arial" pitchFamily="34" charset="0"/>
            </a:endParaRPr>
          </a:p>
        </p:txBody>
      </p:sp>
      <p:sp>
        <p:nvSpPr>
          <p:cNvPr id="32" name="Rectangle 16"/>
          <p:cNvSpPr>
            <a:spLocks noChangeArrowheads="1"/>
          </p:cNvSpPr>
          <p:nvPr/>
        </p:nvSpPr>
        <p:spPr bwMode="auto">
          <a:xfrm>
            <a:off x="68580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3" name="Subtitle 3"/>
          <p:cNvSpPr txBox="1">
            <a:spLocks/>
          </p:cNvSpPr>
          <p:nvPr/>
        </p:nvSpPr>
        <p:spPr>
          <a:xfrm>
            <a:off x="1371600" y="1695510"/>
            <a:ext cx="6553200" cy="1504890"/>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altLang="zh-CN" sz="2800" dirty="0" smtClean="0">
                <a:solidFill>
                  <a:schemeClr val="tx1">
                    <a:lumMod val="75000"/>
                    <a:lumOff val="25000"/>
                  </a:schemeClr>
                </a:solidFill>
              </a:rPr>
              <a:t>Dr. Yu Zheng</a:t>
            </a:r>
          </a:p>
          <a:p>
            <a:pPr algn="l"/>
            <a:r>
              <a:rPr lang="en-US" altLang="zh-CN" sz="1900" dirty="0" smtClean="0">
                <a:solidFill>
                  <a:schemeClr val="tx1">
                    <a:lumMod val="50000"/>
                    <a:lumOff val="50000"/>
                  </a:schemeClr>
                </a:solidFill>
              </a:rPr>
              <a:t>Lead Researcher, Microsoft Research </a:t>
            </a:r>
          </a:p>
          <a:p>
            <a:pPr algn="l"/>
            <a:r>
              <a:rPr lang="en-US" altLang="zh-CN" sz="1900" dirty="0" smtClean="0">
                <a:solidFill>
                  <a:schemeClr val="tx1">
                    <a:lumMod val="50000"/>
                    <a:lumOff val="50000"/>
                  </a:schemeClr>
                </a:solidFill>
              </a:rPr>
              <a:t>Chair Professor at Shanghai Jiao Tong University</a:t>
            </a:r>
          </a:p>
          <a:p>
            <a:pPr algn="l"/>
            <a:r>
              <a:rPr lang="en-US" altLang="zh-CN" sz="1900" dirty="0" smtClean="0">
                <a:solidFill>
                  <a:schemeClr val="tx1">
                    <a:lumMod val="50000"/>
                    <a:lumOff val="50000"/>
                  </a:schemeClr>
                </a:solidFill>
              </a:rPr>
              <a:t>Editor-in-Chief of ACM Trans. Intelligent Systems and Technology</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7550" y="1738812"/>
            <a:ext cx="643164" cy="964746"/>
          </a:xfrm>
          <a:prstGeom prst="rect">
            <a:avLst/>
          </a:prstGeom>
        </p:spPr>
      </p:pic>
      <p:grpSp>
        <p:nvGrpSpPr>
          <p:cNvPr id="7" name="Group 6"/>
          <p:cNvGrpSpPr/>
          <p:nvPr/>
        </p:nvGrpSpPr>
        <p:grpSpPr>
          <a:xfrm>
            <a:off x="-25400" y="3962399"/>
            <a:ext cx="9169400" cy="2934641"/>
            <a:chOff x="-25400" y="3531295"/>
            <a:chExt cx="9169400" cy="3365746"/>
          </a:xfrm>
        </p:grpSpPr>
        <p:pic>
          <p:nvPicPr>
            <p:cNvPr id="3082" name="Picture 10" descr="D:\paper\book\images\moving objects.bmp"/>
            <p:cNvPicPr>
              <a:picLocks noChangeAspect="1" noChangeArrowheads="1"/>
            </p:cNvPicPr>
            <p:nvPr/>
          </p:nvPicPr>
          <p:blipFill rotWithShape="1">
            <a:blip r:embed="rId4">
              <a:extLst>
                <a:ext uri="{28A0092B-C50C-407E-A947-70E740481C1C}">
                  <a14:useLocalDpi xmlns:a14="http://schemas.microsoft.com/office/drawing/2010/main" val="0"/>
                </a:ext>
              </a:extLst>
            </a:blip>
            <a:srcRect t="7804" b="34538"/>
            <a:stretch/>
          </p:blipFill>
          <p:spPr bwMode="auto">
            <a:xfrm>
              <a:off x="0" y="3531295"/>
              <a:ext cx="9144000" cy="3352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p:nvPicPr>
          <p:blipFill>
            <a:blip r:embed="rId5" cstate="print"/>
            <a:srcRect/>
            <a:stretch>
              <a:fillRect/>
            </a:stretch>
          </p:blipFill>
          <p:spPr bwMode="auto">
            <a:xfrm>
              <a:off x="7086600" y="5393814"/>
              <a:ext cx="149522" cy="196870"/>
            </a:xfrm>
            <a:prstGeom prst="rect">
              <a:avLst/>
            </a:prstGeom>
            <a:noFill/>
            <a:ln w="9525">
              <a:noFill/>
              <a:miter lim="800000"/>
              <a:headEnd/>
              <a:tailEnd/>
            </a:ln>
            <a:effectLst/>
          </p:spPr>
        </p:pic>
        <p:pic>
          <p:nvPicPr>
            <p:cNvPr id="3076" name="Picture 4" descr="C:\Users\yuzheng\AppData\Local\Microsoft\Windows\Temporary Internet Files\Content.IE5\7WB1D290\MC900052606[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41143" y="3826546"/>
              <a:ext cx="712398" cy="50613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yuzheng\AppData\Local\Microsoft\Windows\Temporary Internet Files\Content.IE5\73GAXKHC\MC900441405[1].wmf"/>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3365"/>
            <a:stretch/>
          </p:blipFill>
          <p:spPr bwMode="auto">
            <a:xfrm>
              <a:off x="3187810" y="3703628"/>
              <a:ext cx="609599" cy="589667"/>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C:\Users\yuzheng\AppData\Local\Microsoft\Windows\Temporary Internet Files\Content.IE5\KCMYQ8BW\MC90044039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5776057"/>
              <a:ext cx="879438" cy="87943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C:\Users\yuzheng\AppData\Local\Microsoft\Windows\Temporary Internet Files\Content.IE5\2ZYCNVRX\MC900352072[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25753" y="5373047"/>
              <a:ext cx="897047" cy="660148"/>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3486150" y="6502237"/>
              <a:ext cx="1238250" cy="286608"/>
            </a:xfrm>
            <a:custGeom>
              <a:avLst/>
              <a:gdLst>
                <a:gd name="connsiteX0" fmla="*/ 1238250 w 1238250"/>
                <a:gd name="connsiteY0" fmla="*/ 286608 h 286608"/>
                <a:gd name="connsiteX1" fmla="*/ 476250 w 1238250"/>
                <a:gd name="connsiteY1" fmla="*/ 277083 h 286608"/>
                <a:gd name="connsiteX2" fmla="*/ 485775 w 1238250"/>
                <a:gd name="connsiteY2" fmla="*/ 229458 h 286608"/>
                <a:gd name="connsiteX3" fmla="*/ 542925 w 1238250"/>
                <a:gd name="connsiteY3" fmla="*/ 191358 h 286608"/>
                <a:gd name="connsiteX4" fmla="*/ 552450 w 1238250"/>
                <a:gd name="connsiteY4" fmla="*/ 48483 h 286608"/>
                <a:gd name="connsiteX5" fmla="*/ 523875 w 1238250"/>
                <a:gd name="connsiteY5" fmla="*/ 38958 h 286608"/>
                <a:gd name="connsiteX6" fmla="*/ 447675 w 1238250"/>
                <a:gd name="connsiteY6" fmla="*/ 29433 h 286608"/>
                <a:gd name="connsiteX7" fmla="*/ 219075 w 1238250"/>
                <a:gd name="connsiteY7" fmla="*/ 10383 h 286608"/>
                <a:gd name="connsiteX8" fmla="*/ 133350 w 1238250"/>
                <a:gd name="connsiteY8" fmla="*/ 858 h 286608"/>
                <a:gd name="connsiteX9" fmla="*/ 0 w 1238250"/>
                <a:gd name="connsiteY9" fmla="*/ 858 h 28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0" h="286608">
                  <a:moveTo>
                    <a:pt x="1238250" y="286608"/>
                  </a:moveTo>
                  <a:lnTo>
                    <a:pt x="476250" y="277083"/>
                  </a:lnTo>
                  <a:cubicBezTo>
                    <a:pt x="460107" y="275857"/>
                    <a:pt x="475836" y="242237"/>
                    <a:pt x="485775" y="229458"/>
                  </a:cubicBezTo>
                  <a:cubicBezTo>
                    <a:pt x="499831" y="211386"/>
                    <a:pt x="542925" y="191358"/>
                    <a:pt x="542925" y="191358"/>
                  </a:cubicBezTo>
                  <a:cubicBezTo>
                    <a:pt x="561374" y="136010"/>
                    <a:pt x="578070" y="112533"/>
                    <a:pt x="552450" y="48483"/>
                  </a:cubicBezTo>
                  <a:cubicBezTo>
                    <a:pt x="548721" y="39161"/>
                    <a:pt x="533753" y="40754"/>
                    <a:pt x="523875" y="38958"/>
                  </a:cubicBezTo>
                  <a:cubicBezTo>
                    <a:pt x="498690" y="34379"/>
                    <a:pt x="473132" y="32113"/>
                    <a:pt x="447675" y="29433"/>
                  </a:cubicBezTo>
                  <a:cubicBezTo>
                    <a:pt x="316606" y="15636"/>
                    <a:pt x="360238" y="23216"/>
                    <a:pt x="219075" y="10383"/>
                  </a:cubicBezTo>
                  <a:cubicBezTo>
                    <a:pt x="190442" y="7780"/>
                    <a:pt x="162074" y="2107"/>
                    <a:pt x="133350" y="858"/>
                  </a:cubicBezTo>
                  <a:cubicBezTo>
                    <a:pt x="88942" y="-1073"/>
                    <a:pt x="44450" y="858"/>
                    <a:pt x="0" y="858"/>
                  </a:cubicBezTo>
                </a:path>
              </a:pathLst>
            </a:custGeom>
            <a:ln w="38100">
              <a:solidFill>
                <a:srgbClr val="82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Freeform 17"/>
            <p:cNvSpPr/>
            <p:nvPr/>
          </p:nvSpPr>
          <p:spPr>
            <a:xfrm>
              <a:off x="6924675" y="5699243"/>
              <a:ext cx="2200275" cy="1140881"/>
            </a:xfrm>
            <a:custGeom>
              <a:avLst/>
              <a:gdLst>
                <a:gd name="connsiteX0" fmla="*/ 0 w 2200275"/>
                <a:gd name="connsiteY0" fmla="*/ 1118177 h 1140881"/>
                <a:gd name="connsiteX1" fmla="*/ 66675 w 2200275"/>
                <a:gd name="connsiteY1" fmla="*/ 1108652 h 1140881"/>
                <a:gd name="connsiteX2" fmla="*/ 495300 w 2200275"/>
                <a:gd name="connsiteY2" fmla="*/ 1070552 h 1140881"/>
                <a:gd name="connsiteX3" fmla="*/ 466725 w 2200275"/>
                <a:gd name="connsiteY3" fmla="*/ 965777 h 1140881"/>
                <a:gd name="connsiteX4" fmla="*/ 438150 w 2200275"/>
                <a:gd name="connsiteY4" fmla="*/ 956252 h 1140881"/>
                <a:gd name="connsiteX5" fmla="*/ 371475 w 2200275"/>
                <a:gd name="connsiteY5" fmla="*/ 870527 h 1140881"/>
                <a:gd name="connsiteX6" fmla="*/ 352425 w 2200275"/>
                <a:gd name="connsiteY6" fmla="*/ 841952 h 1140881"/>
                <a:gd name="connsiteX7" fmla="*/ 333375 w 2200275"/>
                <a:gd name="connsiteY7" fmla="*/ 784802 h 1140881"/>
                <a:gd name="connsiteX8" fmla="*/ 342900 w 2200275"/>
                <a:gd name="connsiteY8" fmla="*/ 718127 h 1140881"/>
                <a:gd name="connsiteX9" fmla="*/ 390525 w 2200275"/>
                <a:gd name="connsiteY9" fmla="*/ 680027 h 1140881"/>
                <a:gd name="connsiteX10" fmla="*/ 438150 w 2200275"/>
                <a:gd name="connsiteY10" fmla="*/ 670502 h 1140881"/>
                <a:gd name="connsiteX11" fmla="*/ 1238250 w 2200275"/>
                <a:gd name="connsiteY11" fmla="*/ 660977 h 1140881"/>
                <a:gd name="connsiteX12" fmla="*/ 1485900 w 2200275"/>
                <a:gd name="connsiteY12" fmla="*/ 641927 h 1140881"/>
                <a:gd name="connsiteX13" fmla="*/ 1524000 w 2200275"/>
                <a:gd name="connsiteY13" fmla="*/ 632402 h 1140881"/>
                <a:gd name="connsiteX14" fmla="*/ 1552575 w 2200275"/>
                <a:gd name="connsiteY14" fmla="*/ 613352 h 1140881"/>
                <a:gd name="connsiteX15" fmla="*/ 1571625 w 2200275"/>
                <a:gd name="connsiteY15" fmla="*/ 556202 h 1140881"/>
                <a:gd name="connsiteX16" fmla="*/ 1552575 w 2200275"/>
                <a:gd name="connsiteY16" fmla="*/ 499052 h 1140881"/>
                <a:gd name="connsiteX17" fmla="*/ 1533525 w 2200275"/>
                <a:gd name="connsiteY17" fmla="*/ 470477 h 1140881"/>
                <a:gd name="connsiteX18" fmla="*/ 1514475 w 2200275"/>
                <a:gd name="connsiteY18" fmla="*/ 413327 h 1140881"/>
                <a:gd name="connsiteX19" fmla="*/ 1485900 w 2200275"/>
                <a:gd name="connsiteY19" fmla="*/ 289502 h 1140881"/>
                <a:gd name="connsiteX20" fmla="*/ 1447800 w 2200275"/>
                <a:gd name="connsiteY20" fmla="*/ 232352 h 1140881"/>
                <a:gd name="connsiteX21" fmla="*/ 1428750 w 2200275"/>
                <a:gd name="connsiteY21" fmla="*/ 203777 h 1140881"/>
                <a:gd name="connsiteX22" fmla="*/ 1457325 w 2200275"/>
                <a:gd name="connsiteY22" fmla="*/ 146627 h 1140881"/>
                <a:gd name="connsiteX23" fmla="*/ 1485900 w 2200275"/>
                <a:gd name="connsiteY23" fmla="*/ 137102 h 1140881"/>
                <a:gd name="connsiteX24" fmla="*/ 1514475 w 2200275"/>
                <a:gd name="connsiteY24" fmla="*/ 118052 h 1140881"/>
                <a:gd name="connsiteX25" fmla="*/ 1543050 w 2200275"/>
                <a:gd name="connsiteY25" fmla="*/ 108527 h 1140881"/>
                <a:gd name="connsiteX26" fmla="*/ 1600200 w 2200275"/>
                <a:gd name="connsiteY26" fmla="*/ 70427 h 1140881"/>
                <a:gd name="connsiteX27" fmla="*/ 1628775 w 2200275"/>
                <a:gd name="connsiteY27" fmla="*/ 51377 h 1140881"/>
                <a:gd name="connsiteX28" fmla="*/ 1657350 w 2200275"/>
                <a:gd name="connsiteY28" fmla="*/ 41852 h 1140881"/>
                <a:gd name="connsiteX29" fmla="*/ 1828800 w 2200275"/>
                <a:gd name="connsiteY29" fmla="*/ 22802 h 1140881"/>
                <a:gd name="connsiteX30" fmla="*/ 2047875 w 2200275"/>
                <a:gd name="connsiteY30" fmla="*/ 13277 h 1140881"/>
                <a:gd name="connsiteX31" fmla="*/ 2200275 w 2200275"/>
                <a:gd name="connsiteY31" fmla="*/ 3752 h 1140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00275" h="1140881">
                  <a:moveTo>
                    <a:pt x="0" y="1118177"/>
                  </a:moveTo>
                  <a:cubicBezTo>
                    <a:pt x="22225" y="1115002"/>
                    <a:pt x="44242" y="1109549"/>
                    <a:pt x="66675" y="1108652"/>
                  </a:cubicBezTo>
                  <a:cubicBezTo>
                    <a:pt x="492523" y="1091618"/>
                    <a:pt x="400094" y="1213361"/>
                    <a:pt x="495300" y="1070552"/>
                  </a:cubicBezTo>
                  <a:cubicBezTo>
                    <a:pt x="491583" y="1040818"/>
                    <a:pt x="496741" y="989790"/>
                    <a:pt x="466725" y="965777"/>
                  </a:cubicBezTo>
                  <a:cubicBezTo>
                    <a:pt x="458885" y="959505"/>
                    <a:pt x="447675" y="959427"/>
                    <a:pt x="438150" y="956252"/>
                  </a:cubicBezTo>
                  <a:cubicBezTo>
                    <a:pt x="393386" y="911488"/>
                    <a:pt x="417047" y="938885"/>
                    <a:pt x="371475" y="870527"/>
                  </a:cubicBezTo>
                  <a:cubicBezTo>
                    <a:pt x="365125" y="861002"/>
                    <a:pt x="356045" y="852812"/>
                    <a:pt x="352425" y="841952"/>
                  </a:cubicBezTo>
                  <a:lnTo>
                    <a:pt x="333375" y="784802"/>
                  </a:lnTo>
                  <a:cubicBezTo>
                    <a:pt x="336550" y="762577"/>
                    <a:pt x="336449" y="739631"/>
                    <a:pt x="342900" y="718127"/>
                  </a:cubicBezTo>
                  <a:cubicBezTo>
                    <a:pt x="351666" y="688908"/>
                    <a:pt x="364994" y="686410"/>
                    <a:pt x="390525" y="680027"/>
                  </a:cubicBezTo>
                  <a:cubicBezTo>
                    <a:pt x="406231" y="676100"/>
                    <a:pt x="421965" y="670866"/>
                    <a:pt x="438150" y="670502"/>
                  </a:cubicBezTo>
                  <a:cubicBezTo>
                    <a:pt x="704802" y="664510"/>
                    <a:pt x="971550" y="664152"/>
                    <a:pt x="1238250" y="660977"/>
                  </a:cubicBezTo>
                  <a:cubicBezTo>
                    <a:pt x="1298374" y="657219"/>
                    <a:pt x="1417815" y="651653"/>
                    <a:pt x="1485900" y="641927"/>
                  </a:cubicBezTo>
                  <a:cubicBezTo>
                    <a:pt x="1498859" y="640076"/>
                    <a:pt x="1511300" y="635577"/>
                    <a:pt x="1524000" y="632402"/>
                  </a:cubicBezTo>
                  <a:cubicBezTo>
                    <a:pt x="1533525" y="626052"/>
                    <a:pt x="1546508" y="623060"/>
                    <a:pt x="1552575" y="613352"/>
                  </a:cubicBezTo>
                  <a:cubicBezTo>
                    <a:pt x="1563218" y="596324"/>
                    <a:pt x="1571625" y="556202"/>
                    <a:pt x="1571625" y="556202"/>
                  </a:cubicBezTo>
                  <a:cubicBezTo>
                    <a:pt x="1565275" y="537152"/>
                    <a:pt x="1563714" y="515760"/>
                    <a:pt x="1552575" y="499052"/>
                  </a:cubicBezTo>
                  <a:cubicBezTo>
                    <a:pt x="1546225" y="489527"/>
                    <a:pt x="1538174" y="480938"/>
                    <a:pt x="1533525" y="470477"/>
                  </a:cubicBezTo>
                  <a:cubicBezTo>
                    <a:pt x="1525370" y="452127"/>
                    <a:pt x="1514475" y="413327"/>
                    <a:pt x="1514475" y="413327"/>
                  </a:cubicBezTo>
                  <a:cubicBezTo>
                    <a:pt x="1510084" y="382588"/>
                    <a:pt x="1504918" y="318029"/>
                    <a:pt x="1485900" y="289502"/>
                  </a:cubicBezTo>
                  <a:lnTo>
                    <a:pt x="1447800" y="232352"/>
                  </a:lnTo>
                  <a:lnTo>
                    <a:pt x="1428750" y="203777"/>
                  </a:lnTo>
                  <a:cubicBezTo>
                    <a:pt x="1435025" y="184953"/>
                    <a:pt x="1440539" y="160056"/>
                    <a:pt x="1457325" y="146627"/>
                  </a:cubicBezTo>
                  <a:cubicBezTo>
                    <a:pt x="1465165" y="140355"/>
                    <a:pt x="1476920" y="141592"/>
                    <a:pt x="1485900" y="137102"/>
                  </a:cubicBezTo>
                  <a:cubicBezTo>
                    <a:pt x="1496139" y="131982"/>
                    <a:pt x="1504236" y="123172"/>
                    <a:pt x="1514475" y="118052"/>
                  </a:cubicBezTo>
                  <a:cubicBezTo>
                    <a:pt x="1523455" y="113562"/>
                    <a:pt x="1534273" y="113403"/>
                    <a:pt x="1543050" y="108527"/>
                  </a:cubicBezTo>
                  <a:cubicBezTo>
                    <a:pt x="1563064" y="97408"/>
                    <a:pt x="1581150" y="83127"/>
                    <a:pt x="1600200" y="70427"/>
                  </a:cubicBezTo>
                  <a:cubicBezTo>
                    <a:pt x="1609725" y="64077"/>
                    <a:pt x="1617915" y="54997"/>
                    <a:pt x="1628775" y="51377"/>
                  </a:cubicBezTo>
                  <a:cubicBezTo>
                    <a:pt x="1638300" y="48202"/>
                    <a:pt x="1647505" y="43821"/>
                    <a:pt x="1657350" y="41852"/>
                  </a:cubicBezTo>
                  <a:cubicBezTo>
                    <a:pt x="1699205" y="33481"/>
                    <a:pt x="1794666" y="24810"/>
                    <a:pt x="1828800" y="22802"/>
                  </a:cubicBezTo>
                  <a:cubicBezTo>
                    <a:pt x="1901768" y="18510"/>
                    <a:pt x="1974850" y="16452"/>
                    <a:pt x="2047875" y="13277"/>
                  </a:cubicBezTo>
                  <a:cubicBezTo>
                    <a:pt x="2115607" y="-9300"/>
                    <a:pt x="2066410" y="3752"/>
                    <a:pt x="2200275" y="3752"/>
                  </a:cubicBezTo>
                </a:path>
              </a:pathLst>
            </a:custGeom>
            <a:ln w="38100">
              <a:solidFill>
                <a:srgbClr val="82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6" name="Picture 4"/>
            <p:cNvPicPr>
              <a:picLocks noChangeAspect="1" noChangeArrowheads="1"/>
            </p:cNvPicPr>
            <p:nvPr/>
          </p:nvPicPr>
          <p:blipFill>
            <a:blip r:embed="rId5" cstate="print"/>
            <a:srcRect/>
            <a:stretch>
              <a:fillRect/>
            </a:stretch>
          </p:blipFill>
          <p:spPr bwMode="auto">
            <a:xfrm>
              <a:off x="6905625" y="6448671"/>
              <a:ext cx="299043" cy="393740"/>
            </a:xfrm>
            <a:prstGeom prst="rect">
              <a:avLst/>
            </a:prstGeom>
            <a:noFill/>
            <a:ln w="9525">
              <a:noFill/>
              <a:miter lim="800000"/>
              <a:headEnd/>
              <a:tailEnd/>
            </a:ln>
            <a:effectLst/>
          </p:spPr>
        </p:pic>
        <p:sp>
          <p:nvSpPr>
            <p:cNvPr id="22" name="Freeform 21"/>
            <p:cNvSpPr/>
            <p:nvPr/>
          </p:nvSpPr>
          <p:spPr>
            <a:xfrm>
              <a:off x="7762875" y="5187363"/>
              <a:ext cx="1362075" cy="325132"/>
            </a:xfrm>
            <a:custGeom>
              <a:avLst/>
              <a:gdLst>
                <a:gd name="connsiteX0" fmla="*/ 0 w 1362075"/>
                <a:gd name="connsiteY0" fmla="*/ 325132 h 325132"/>
                <a:gd name="connsiteX1" fmla="*/ 504825 w 1362075"/>
                <a:gd name="connsiteY1" fmla="*/ 315607 h 325132"/>
                <a:gd name="connsiteX2" fmla="*/ 552450 w 1362075"/>
                <a:gd name="connsiteY2" fmla="*/ 277507 h 325132"/>
                <a:gd name="connsiteX3" fmla="*/ 571500 w 1362075"/>
                <a:gd name="connsiteY3" fmla="*/ 220357 h 325132"/>
                <a:gd name="connsiteX4" fmla="*/ 581025 w 1362075"/>
                <a:gd name="connsiteY4" fmla="*/ 153682 h 325132"/>
                <a:gd name="connsiteX5" fmla="*/ 590550 w 1362075"/>
                <a:gd name="connsiteY5" fmla="*/ 125107 h 325132"/>
                <a:gd name="connsiteX6" fmla="*/ 600075 w 1362075"/>
                <a:gd name="connsiteY6" fmla="*/ 87007 h 325132"/>
                <a:gd name="connsiteX7" fmla="*/ 609600 w 1362075"/>
                <a:gd name="connsiteY7" fmla="*/ 58432 h 325132"/>
                <a:gd name="connsiteX8" fmla="*/ 638175 w 1362075"/>
                <a:gd name="connsiteY8" fmla="*/ 39382 h 325132"/>
                <a:gd name="connsiteX9" fmla="*/ 733425 w 1362075"/>
                <a:gd name="connsiteY9" fmla="*/ 10807 h 325132"/>
                <a:gd name="connsiteX10" fmla="*/ 790575 w 1362075"/>
                <a:gd name="connsiteY10" fmla="*/ 1282 h 325132"/>
                <a:gd name="connsiteX11" fmla="*/ 1362075 w 1362075"/>
                <a:gd name="connsiteY11" fmla="*/ 1282 h 32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2075" h="325132">
                  <a:moveTo>
                    <a:pt x="0" y="325132"/>
                  </a:moveTo>
                  <a:lnTo>
                    <a:pt x="504825" y="315607"/>
                  </a:lnTo>
                  <a:cubicBezTo>
                    <a:pt x="531646" y="314649"/>
                    <a:pt x="542213" y="300540"/>
                    <a:pt x="552450" y="277507"/>
                  </a:cubicBezTo>
                  <a:cubicBezTo>
                    <a:pt x="560605" y="259157"/>
                    <a:pt x="571500" y="220357"/>
                    <a:pt x="571500" y="220357"/>
                  </a:cubicBezTo>
                  <a:cubicBezTo>
                    <a:pt x="574675" y="198132"/>
                    <a:pt x="576622" y="175697"/>
                    <a:pt x="581025" y="153682"/>
                  </a:cubicBezTo>
                  <a:cubicBezTo>
                    <a:pt x="582994" y="143837"/>
                    <a:pt x="587792" y="134761"/>
                    <a:pt x="590550" y="125107"/>
                  </a:cubicBezTo>
                  <a:cubicBezTo>
                    <a:pt x="594146" y="112520"/>
                    <a:pt x="596479" y="99594"/>
                    <a:pt x="600075" y="87007"/>
                  </a:cubicBezTo>
                  <a:cubicBezTo>
                    <a:pt x="602833" y="77353"/>
                    <a:pt x="603328" y="66272"/>
                    <a:pt x="609600" y="58432"/>
                  </a:cubicBezTo>
                  <a:cubicBezTo>
                    <a:pt x="616751" y="49493"/>
                    <a:pt x="627714" y="44031"/>
                    <a:pt x="638175" y="39382"/>
                  </a:cubicBezTo>
                  <a:cubicBezTo>
                    <a:pt x="658055" y="30546"/>
                    <a:pt x="708237" y="15845"/>
                    <a:pt x="733425" y="10807"/>
                  </a:cubicBezTo>
                  <a:cubicBezTo>
                    <a:pt x="752363" y="7019"/>
                    <a:pt x="771264" y="1575"/>
                    <a:pt x="790575" y="1282"/>
                  </a:cubicBezTo>
                  <a:cubicBezTo>
                    <a:pt x="981053" y="-1604"/>
                    <a:pt x="1171575" y="1282"/>
                    <a:pt x="1362075" y="1282"/>
                  </a:cubicBezTo>
                </a:path>
              </a:pathLst>
            </a:custGeom>
            <a:ln w="38100">
              <a:solidFill>
                <a:srgbClr val="82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Freeform 22"/>
            <p:cNvSpPr/>
            <p:nvPr/>
          </p:nvSpPr>
          <p:spPr>
            <a:xfrm>
              <a:off x="6629400" y="5149378"/>
              <a:ext cx="438150" cy="344067"/>
            </a:xfrm>
            <a:custGeom>
              <a:avLst/>
              <a:gdLst>
                <a:gd name="connsiteX0" fmla="*/ 438150 w 438150"/>
                <a:gd name="connsiteY0" fmla="*/ 344067 h 344067"/>
                <a:gd name="connsiteX1" fmla="*/ 390525 w 438150"/>
                <a:gd name="connsiteY1" fmla="*/ 334542 h 344067"/>
                <a:gd name="connsiteX2" fmla="*/ 361950 w 438150"/>
                <a:gd name="connsiteY2" fmla="*/ 325017 h 344067"/>
                <a:gd name="connsiteX3" fmla="*/ 285750 w 438150"/>
                <a:gd name="connsiteY3" fmla="*/ 315492 h 344067"/>
                <a:gd name="connsiteX4" fmla="*/ 219075 w 438150"/>
                <a:gd name="connsiteY4" fmla="*/ 305967 h 344067"/>
                <a:gd name="connsiteX5" fmla="*/ 190500 w 438150"/>
                <a:gd name="connsiteY5" fmla="*/ 296442 h 344067"/>
                <a:gd name="connsiteX6" fmla="*/ 190500 w 438150"/>
                <a:gd name="connsiteY6" fmla="*/ 229767 h 344067"/>
                <a:gd name="connsiteX7" fmla="*/ 247650 w 438150"/>
                <a:gd name="connsiteY7" fmla="*/ 172617 h 344067"/>
                <a:gd name="connsiteX8" fmla="*/ 285750 w 438150"/>
                <a:gd name="connsiteY8" fmla="*/ 115467 h 344067"/>
                <a:gd name="connsiteX9" fmla="*/ 304800 w 438150"/>
                <a:gd name="connsiteY9" fmla="*/ 86892 h 344067"/>
                <a:gd name="connsiteX10" fmla="*/ 314325 w 438150"/>
                <a:gd name="connsiteY10" fmla="*/ 58317 h 344067"/>
                <a:gd name="connsiteX11" fmla="*/ 304800 w 438150"/>
                <a:gd name="connsiteY11" fmla="*/ 29742 h 344067"/>
                <a:gd name="connsiteX12" fmla="*/ 228600 w 438150"/>
                <a:gd name="connsiteY12" fmla="*/ 1167 h 344067"/>
                <a:gd name="connsiteX13" fmla="*/ 0 w 438150"/>
                <a:gd name="connsiteY13" fmla="*/ 1167 h 34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50" h="344067">
                  <a:moveTo>
                    <a:pt x="438150" y="344067"/>
                  </a:moveTo>
                  <a:cubicBezTo>
                    <a:pt x="422275" y="340892"/>
                    <a:pt x="406231" y="338469"/>
                    <a:pt x="390525" y="334542"/>
                  </a:cubicBezTo>
                  <a:cubicBezTo>
                    <a:pt x="380785" y="332107"/>
                    <a:pt x="371828" y="326813"/>
                    <a:pt x="361950" y="325017"/>
                  </a:cubicBezTo>
                  <a:cubicBezTo>
                    <a:pt x="336765" y="320438"/>
                    <a:pt x="311123" y="318875"/>
                    <a:pt x="285750" y="315492"/>
                  </a:cubicBezTo>
                  <a:lnTo>
                    <a:pt x="219075" y="305967"/>
                  </a:lnTo>
                  <a:cubicBezTo>
                    <a:pt x="209550" y="302792"/>
                    <a:pt x="197600" y="303542"/>
                    <a:pt x="190500" y="296442"/>
                  </a:cubicBezTo>
                  <a:cubicBezTo>
                    <a:pt x="175295" y="281237"/>
                    <a:pt x="180549" y="243983"/>
                    <a:pt x="190500" y="229767"/>
                  </a:cubicBezTo>
                  <a:cubicBezTo>
                    <a:pt x="205950" y="207696"/>
                    <a:pt x="232706" y="195033"/>
                    <a:pt x="247650" y="172617"/>
                  </a:cubicBezTo>
                  <a:lnTo>
                    <a:pt x="285750" y="115467"/>
                  </a:lnTo>
                  <a:cubicBezTo>
                    <a:pt x="292100" y="105942"/>
                    <a:pt x="301180" y="97752"/>
                    <a:pt x="304800" y="86892"/>
                  </a:cubicBezTo>
                  <a:lnTo>
                    <a:pt x="314325" y="58317"/>
                  </a:lnTo>
                  <a:cubicBezTo>
                    <a:pt x="311150" y="48792"/>
                    <a:pt x="311072" y="37582"/>
                    <a:pt x="304800" y="29742"/>
                  </a:cubicBezTo>
                  <a:cubicBezTo>
                    <a:pt x="288599" y="9491"/>
                    <a:pt x="250901" y="1936"/>
                    <a:pt x="228600" y="1167"/>
                  </a:cubicBezTo>
                  <a:cubicBezTo>
                    <a:pt x="152445" y="-1459"/>
                    <a:pt x="76200" y="1167"/>
                    <a:pt x="0" y="1167"/>
                  </a:cubicBezTo>
                </a:path>
              </a:pathLst>
            </a:custGeom>
            <a:ln w="38100">
              <a:solidFill>
                <a:srgbClr val="82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Freeform 23"/>
            <p:cNvSpPr/>
            <p:nvPr/>
          </p:nvSpPr>
          <p:spPr>
            <a:xfrm>
              <a:off x="7264400" y="3709095"/>
              <a:ext cx="1816100" cy="736600"/>
            </a:xfrm>
            <a:custGeom>
              <a:avLst/>
              <a:gdLst>
                <a:gd name="connsiteX0" fmla="*/ 0 w 1816100"/>
                <a:gd name="connsiteY0" fmla="*/ 622300 h 736600"/>
                <a:gd name="connsiteX1" fmla="*/ 63500 w 1816100"/>
                <a:gd name="connsiteY1" fmla="*/ 660400 h 736600"/>
                <a:gd name="connsiteX2" fmla="*/ 101600 w 1816100"/>
                <a:gd name="connsiteY2" fmla="*/ 685800 h 736600"/>
                <a:gd name="connsiteX3" fmla="*/ 152400 w 1816100"/>
                <a:gd name="connsiteY3" fmla="*/ 698500 h 736600"/>
                <a:gd name="connsiteX4" fmla="*/ 254000 w 1816100"/>
                <a:gd name="connsiteY4" fmla="*/ 723900 h 736600"/>
                <a:gd name="connsiteX5" fmla="*/ 431800 w 1816100"/>
                <a:gd name="connsiteY5" fmla="*/ 736600 h 736600"/>
                <a:gd name="connsiteX6" fmla="*/ 825500 w 1816100"/>
                <a:gd name="connsiteY6" fmla="*/ 723900 h 736600"/>
                <a:gd name="connsiteX7" fmla="*/ 863600 w 1816100"/>
                <a:gd name="connsiteY7" fmla="*/ 711200 h 736600"/>
                <a:gd name="connsiteX8" fmla="*/ 927100 w 1816100"/>
                <a:gd name="connsiteY8" fmla="*/ 660400 h 736600"/>
                <a:gd name="connsiteX9" fmla="*/ 965200 w 1816100"/>
                <a:gd name="connsiteY9" fmla="*/ 584200 h 736600"/>
                <a:gd name="connsiteX10" fmla="*/ 1041400 w 1816100"/>
                <a:gd name="connsiteY10" fmla="*/ 508000 h 736600"/>
                <a:gd name="connsiteX11" fmla="*/ 1079500 w 1816100"/>
                <a:gd name="connsiteY11" fmla="*/ 393700 h 736600"/>
                <a:gd name="connsiteX12" fmla="*/ 1092200 w 1816100"/>
                <a:gd name="connsiteY12" fmla="*/ 355600 h 736600"/>
                <a:gd name="connsiteX13" fmla="*/ 1104900 w 1816100"/>
                <a:gd name="connsiteY13" fmla="*/ 292100 h 736600"/>
                <a:gd name="connsiteX14" fmla="*/ 1092200 w 1816100"/>
                <a:gd name="connsiteY14" fmla="*/ 127000 h 736600"/>
                <a:gd name="connsiteX15" fmla="*/ 1079500 w 1816100"/>
                <a:gd name="connsiteY15" fmla="*/ 88900 h 736600"/>
                <a:gd name="connsiteX16" fmla="*/ 1003300 w 1816100"/>
                <a:gd name="connsiteY16" fmla="*/ 38100 h 736600"/>
                <a:gd name="connsiteX17" fmla="*/ 927100 w 1816100"/>
                <a:gd name="connsiteY17" fmla="*/ 0 h 736600"/>
                <a:gd name="connsiteX18" fmla="*/ 660400 w 1816100"/>
                <a:gd name="connsiteY18" fmla="*/ 12700 h 736600"/>
                <a:gd name="connsiteX19" fmla="*/ 622300 w 1816100"/>
                <a:gd name="connsiteY19" fmla="*/ 38100 h 736600"/>
                <a:gd name="connsiteX20" fmla="*/ 546100 w 1816100"/>
                <a:gd name="connsiteY20" fmla="*/ 190500 h 736600"/>
                <a:gd name="connsiteX21" fmla="*/ 533400 w 1816100"/>
                <a:gd name="connsiteY21" fmla="*/ 228600 h 736600"/>
                <a:gd name="connsiteX22" fmla="*/ 546100 w 1816100"/>
                <a:gd name="connsiteY22" fmla="*/ 381000 h 736600"/>
                <a:gd name="connsiteX23" fmla="*/ 558800 w 1816100"/>
                <a:gd name="connsiteY23" fmla="*/ 419100 h 736600"/>
                <a:gd name="connsiteX24" fmla="*/ 635000 w 1816100"/>
                <a:gd name="connsiteY24" fmla="*/ 469900 h 736600"/>
                <a:gd name="connsiteX25" fmla="*/ 673100 w 1816100"/>
                <a:gd name="connsiteY25" fmla="*/ 495300 h 736600"/>
                <a:gd name="connsiteX26" fmla="*/ 698500 w 1816100"/>
                <a:gd name="connsiteY26" fmla="*/ 533400 h 736600"/>
                <a:gd name="connsiteX27" fmla="*/ 774700 w 1816100"/>
                <a:gd name="connsiteY27" fmla="*/ 558800 h 736600"/>
                <a:gd name="connsiteX28" fmla="*/ 876300 w 1816100"/>
                <a:gd name="connsiteY28" fmla="*/ 584200 h 736600"/>
                <a:gd name="connsiteX29" fmla="*/ 952500 w 1816100"/>
                <a:gd name="connsiteY29" fmla="*/ 609600 h 736600"/>
                <a:gd name="connsiteX30" fmla="*/ 1016000 w 1816100"/>
                <a:gd name="connsiteY30" fmla="*/ 622300 h 736600"/>
                <a:gd name="connsiteX31" fmla="*/ 1054100 w 1816100"/>
                <a:gd name="connsiteY31" fmla="*/ 635000 h 736600"/>
                <a:gd name="connsiteX32" fmla="*/ 1270000 w 1816100"/>
                <a:gd name="connsiteY32" fmla="*/ 647700 h 736600"/>
                <a:gd name="connsiteX33" fmla="*/ 1816100 w 1816100"/>
                <a:gd name="connsiteY33" fmla="*/ 64770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16100" h="736600">
                  <a:moveTo>
                    <a:pt x="0" y="622300"/>
                  </a:moveTo>
                  <a:cubicBezTo>
                    <a:pt x="21167" y="635000"/>
                    <a:pt x="42568" y="647317"/>
                    <a:pt x="63500" y="660400"/>
                  </a:cubicBezTo>
                  <a:cubicBezTo>
                    <a:pt x="76443" y="668490"/>
                    <a:pt x="87571" y="679787"/>
                    <a:pt x="101600" y="685800"/>
                  </a:cubicBezTo>
                  <a:cubicBezTo>
                    <a:pt x="117643" y="692676"/>
                    <a:pt x="135617" y="693705"/>
                    <a:pt x="152400" y="698500"/>
                  </a:cubicBezTo>
                  <a:cubicBezTo>
                    <a:pt x="201487" y="712525"/>
                    <a:pt x="192677" y="717445"/>
                    <a:pt x="254000" y="723900"/>
                  </a:cubicBezTo>
                  <a:cubicBezTo>
                    <a:pt x="313091" y="730120"/>
                    <a:pt x="372533" y="732367"/>
                    <a:pt x="431800" y="736600"/>
                  </a:cubicBezTo>
                  <a:cubicBezTo>
                    <a:pt x="563033" y="732367"/>
                    <a:pt x="694425" y="731610"/>
                    <a:pt x="825500" y="723900"/>
                  </a:cubicBezTo>
                  <a:cubicBezTo>
                    <a:pt x="838864" y="723114"/>
                    <a:pt x="853147" y="719563"/>
                    <a:pt x="863600" y="711200"/>
                  </a:cubicBezTo>
                  <a:cubicBezTo>
                    <a:pt x="945664" y="645548"/>
                    <a:pt x="831335" y="692322"/>
                    <a:pt x="927100" y="660400"/>
                  </a:cubicBezTo>
                  <a:cubicBezTo>
                    <a:pt x="938869" y="625094"/>
                    <a:pt x="938939" y="613743"/>
                    <a:pt x="965200" y="584200"/>
                  </a:cubicBezTo>
                  <a:cubicBezTo>
                    <a:pt x="989065" y="557352"/>
                    <a:pt x="1041400" y="508000"/>
                    <a:pt x="1041400" y="508000"/>
                  </a:cubicBezTo>
                  <a:lnTo>
                    <a:pt x="1079500" y="393700"/>
                  </a:lnTo>
                  <a:cubicBezTo>
                    <a:pt x="1083733" y="381000"/>
                    <a:pt x="1089575" y="368727"/>
                    <a:pt x="1092200" y="355600"/>
                  </a:cubicBezTo>
                  <a:lnTo>
                    <a:pt x="1104900" y="292100"/>
                  </a:lnTo>
                  <a:cubicBezTo>
                    <a:pt x="1100667" y="237067"/>
                    <a:pt x="1099046" y="181770"/>
                    <a:pt x="1092200" y="127000"/>
                  </a:cubicBezTo>
                  <a:cubicBezTo>
                    <a:pt x="1090540" y="113716"/>
                    <a:pt x="1088966" y="98366"/>
                    <a:pt x="1079500" y="88900"/>
                  </a:cubicBezTo>
                  <a:cubicBezTo>
                    <a:pt x="1057914" y="67314"/>
                    <a:pt x="1028700" y="55033"/>
                    <a:pt x="1003300" y="38100"/>
                  </a:cubicBezTo>
                  <a:cubicBezTo>
                    <a:pt x="954061" y="5274"/>
                    <a:pt x="979680" y="17527"/>
                    <a:pt x="927100" y="0"/>
                  </a:cubicBezTo>
                  <a:cubicBezTo>
                    <a:pt x="838200" y="4233"/>
                    <a:pt x="748713" y="1661"/>
                    <a:pt x="660400" y="12700"/>
                  </a:cubicBezTo>
                  <a:cubicBezTo>
                    <a:pt x="645254" y="14593"/>
                    <a:pt x="632351" y="26613"/>
                    <a:pt x="622300" y="38100"/>
                  </a:cubicBezTo>
                  <a:cubicBezTo>
                    <a:pt x="569274" y="98701"/>
                    <a:pt x="570080" y="118559"/>
                    <a:pt x="546100" y="190500"/>
                  </a:cubicBezTo>
                  <a:lnTo>
                    <a:pt x="533400" y="228600"/>
                  </a:lnTo>
                  <a:cubicBezTo>
                    <a:pt x="537633" y="279400"/>
                    <a:pt x="539363" y="330471"/>
                    <a:pt x="546100" y="381000"/>
                  </a:cubicBezTo>
                  <a:cubicBezTo>
                    <a:pt x="547869" y="394270"/>
                    <a:pt x="549334" y="409634"/>
                    <a:pt x="558800" y="419100"/>
                  </a:cubicBezTo>
                  <a:cubicBezTo>
                    <a:pt x="580386" y="440686"/>
                    <a:pt x="609600" y="452967"/>
                    <a:pt x="635000" y="469900"/>
                  </a:cubicBezTo>
                  <a:lnTo>
                    <a:pt x="673100" y="495300"/>
                  </a:lnTo>
                  <a:cubicBezTo>
                    <a:pt x="681567" y="508000"/>
                    <a:pt x="685557" y="525310"/>
                    <a:pt x="698500" y="533400"/>
                  </a:cubicBezTo>
                  <a:cubicBezTo>
                    <a:pt x="721204" y="547590"/>
                    <a:pt x="749300" y="550333"/>
                    <a:pt x="774700" y="558800"/>
                  </a:cubicBezTo>
                  <a:cubicBezTo>
                    <a:pt x="890305" y="597335"/>
                    <a:pt x="707721" y="538224"/>
                    <a:pt x="876300" y="584200"/>
                  </a:cubicBezTo>
                  <a:cubicBezTo>
                    <a:pt x="902131" y="591245"/>
                    <a:pt x="926246" y="604349"/>
                    <a:pt x="952500" y="609600"/>
                  </a:cubicBezTo>
                  <a:cubicBezTo>
                    <a:pt x="973667" y="613833"/>
                    <a:pt x="995059" y="617065"/>
                    <a:pt x="1016000" y="622300"/>
                  </a:cubicBezTo>
                  <a:cubicBezTo>
                    <a:pt x="1028987" y="625547"/>
                    <a:pt x="1040779" y="633668"/>
                    <a:pt x="1054100" y="635000"/>
                  </a:cubicBezTo>
                  <a:cubicBezTo>
                    <a:pt x="1125833" y="642173"/>
                    <a:pt x="1197919" y="646499"/>
                    <a:pt x="1270000" y="647700"/>
                  </a:cubicBezTo>
                  <a:cubicBezTo>
                    <a:pt x="1452008" y="650733"/>
                    <a:pt x="1634067" y="647700"/>
                    <a:pt x="1816100" y="647700"/>
                  </a:cubicBezTo>
                </a:path>
              </a:pathLst>
            </a:cu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Freeform 24"/>
            <p:cNvSpPr/>
            <p:nvPr/>
          </p:nvSpPr>
          <p:spPr>
            <a:xfrm>
              <a:off x="-12700" y="3620195"/>
              <a:ext cx="2374900" cy="723900"/>
            </a:xfrm>
            <a:custGeom>
              <a:avLst/>
              <a:gdLst>
                <a:gd name="connsiteX0" fmla="*/ 2171700 w 2374900"/>
                <a:gd name="connsiteY0" fmla="*/ 596900 h 723900"/>
                <a:gd name="connsiteX1" fmla="*/ 2235200 w 2374900"/>
                <a:gd name="connsiteY1" fmla="*/ 558800 h 723900"/>
                <a:gd name="connsiteX2" fmla="*/ 2311400 w 2374900"/>
                <a:gd name="connsiteY2" fmla="*/ 520700 h 723900"/>
                <a:gd name="connsiteX3" fmla="*/ 2374900 w 2374900"/>
                <a:gd name="connsiteY3" fmla="*/ 406400 h 723900"/>
                <a:gd name="connsiteX4" fmla="*/ 2362200 w 2374900"/>
                <a:gd name="connsiteY4" fmla="*/ 152400 h 723900"/>
                <a:gd name="connsiteX5" fmla="*/ 2324100 w 2374900"/>
                <a:gd name="connsiteY5" fmla="*/ 139700 h 723900"/>
                <a:gd name="connsiteX6" fmla="*/ 2298700 w 2374900"/>
                <a:gd name="connsiteY6" fmla="*/ 101600 h 723900"/>
                <a:gd name="connsiteX7" fmla="*/ 2235200 w 2374900"/>
                <a:gd name="connsiteY7" fmla="*/ 88900 h 723900"/>
                <a:gd name="connsiteX8" fmla="*/ 2159000 w 2374900"/>
                <a:gd name="connsiteY8" fmla="*/ 63500 h 723900"/>
                <a:gd name="connsiteX9" fmla="*/ 2120900 w 2374900"/>
                <a:gd name="connsiteY9" fmla="*/ 50800 h 723900"/>
                <a:gd name="connsiteX10" fmla="*/ 2032000 w 2374900"/>
                <a:gd name="connsiteY10" fmla="*/ 38100 h 723900"/>
                <a:gd name="connsiteX11" fmla="*/ 1993900 w 2374900"/>
                <a:gd name="connsiteY11" fmla="*/ 25400 h 723900"/>
                <a:gd name="connsiteX12" fmla="*/ 1562100 w 2374900"/>
                <a:gd name="connsiteY12" fmla="*/ 0 h 723900"/>
                <a:gd name="connsiteX13" fmla="*/ 1282700 w 2374900"/>
                <a:gd name="connsiteY13" fmla="*/ 25400 h 723900"/>
                <a:gd name="connsiteX14" fmla="*/ 1206500 w 2374900"/>
                <a:gd name="connsiteY14" fmla="*/ 50800 h 723900"/>
                <a:gd name="connsiteX15" fmla="*/ 1130300 w 2374900"/>
                <a:gd name="connsiteY15" fmla="*/ 114300 h 723900"/>
                <a:gd name="connsiteX16" fmla="*/ 1104900 w 2374900"/>
                <a:gd name="connsiteY16" fmla="*/ 190500 h 723900"/>
                <a:gd name="connsiteX17" fmla="*/ 1003300 w 2374900"/>
                <a:gd name="connsiteY17" fmla="*/ 342900 h 723900"/>
                <a:gd name="connsiteX18" fmla="*/ 977900 w 2374900"/>
                <a:gd name="connsiteY18" fmla="*/ 381000 h 723900"/>
                <a:gd name="connsiteX19" fmla="*/ 965200 w 2374900"/>
                <a:gd name="connsiteY19" fmla="*/ 419100 h 723900"/>
                <a:gd name="connsiteX20" fmla="*/ 927100 w 2374900"/>
                <a:gd name="connsiteY20" fmla="*/ 457200 h 723900"/>
                <a:gd name="connsiteX21" fmla="*/ 901700 w 2374900"/>
                <a:gd name="connsiteY21" fmla="*/ 495300 h 723900"/>
                <a:gd name="connsiteX22" fmla="*/ 889000 w 2374900"/>
                <a:gd name="connsiteY22" fmla="*/ 533400 h 723900"/>
                <a:gd name="connsiteX23" fmla="*/ 850900 w 2374900"/>
                <a:gd name="connsiteY23" fmla="*/ 546100 h 723900"/>
                <a:gd name="connsiteX24" fmla="*/ 749300 w 2374900"/>
                <a:gd name="connsiteY24" fmla="*/ 635000 h 723900"/>
                <a:gd name="connsiteX25" fmla="*/ 711200 w 2374900"/>
                <a:gd name="connsiteY25" fmla="*/ 660400 h 723900"/>
                <a:gd name="connsiteX26" fmla="*/ 673100 w 2374900"/>
                <a:gd name="connsiteY26" fmla="*/ 685800 h 723900"/>
                <a:gd name="connsiteX27" fmla="*/ 533400 w 2374900"/>
                <a:gd name="connsiteY27" fmla="*/ 723900 h 723900"/>
                <a:gd name="connsiteX28" fmla="*/ 139700 w 2374900"/>
                <a:gd name="connsiteY28" fmla="*/ 711200 h 723900"/>
                <a:gd name="connsiteX29" fmla="*/ 0 w 2374900"/>
                <a:gd name="connsiteY29" fmla="*/ 6985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74900" h="723900">
                  <a:moveTo>
                    <a:pt x="2171700" y="596900"/>
                  </a:moveTo>
                  <a:cubicBezTo>
                    <a:pt x="2192867" y="584200"/>
                    <a:pt x="2213122" y="569839"/>
                    <a:pt x="2235200" y="558800"/>
                  </a:cubicBezTo>
                  <a:cubicBezTo>
                    <a:pt x="2340360" y="506220"/>
                    <a:pt x="2202211" y="593493"/>
                    <a:pt x="2311400" y="520700"/>
                  </a:cubicBezTo>
                  <a:cubicBezTo>
                    <a:pt x="2369626" y="433361"/>
                    <a:pt x="2352547" y="473460"/>
                    <a:pt x="2374900" y="406400"/>
                  </a:cubicBezTo>
                  <a:cubicBezTo>
                    <a:pt x="2370667" y="321733"/>
                    <a:pt x="2378062" y="235675"/>
                    <a:pt x="2362200" y="152400"/>
                  </a:cubicBezTo>
                  <a:cubicBezTo>
                    <a:pt x="2359695" y="139249"/>
                    <a:pt x="2334553" y="148063"/>
                    <a:pt x="2324100" y="139700"/>
                  </a:cubicBezTo>
                  <a:cubicBezTo>
                    <a:pt x="2312181" y="130165"/>
                    <a:pt x="2311952" y="109173"/>
                    <a:pt x="2298700" y="101600"/>
                  </a:cubicBezTo>
                  <a:cubicBezTo>
                    <a:pt x="2279958" y="90890"/>
                    <a:pt x="2256025" y="94580"/>
                    <a:pt x="2235200" y="88900"/>
                  </a:cubicBezTo>
                  <a:cubicBezTo>
                    <a:pt x="2209369" y="81855"/>
                    <a:pt x="2184400" y="71967"/>
                    <a:pt x="2159000" y="63500"/>
                  </a:cubicBezTo>
                  <a:cubicBezTo>
                    <a:pt x="2146300" y="59267"/>
                    <a:pt x="2134152" y="52693"/>
                    <a:pt x="2120900" y="50800"/>
                  </a:cubicBezTo>
                  <a:lnTo>
                    <a:pt x="2032000" y="38100"/>
                  </a:lnTo>
                  <a:cubicBezTo>
                    <a:pt x="2019300" y="33867"/>
                    <a:pt x="2006968" y="28304"/>
                    <a:pt x="1993900" y="25400"/>
                  </a:cubicBezTo>
                  <a:cubicBezTo>
                    <a:pt x="1858252" y="-4744"/>
                    <a:pt x="1678364" y="4152"/>
                    <a:pt x="1562100" y="0"/>
                  </a:cubicBezTo>
                  <a:cubicBezTo>
                    <a:pt x="1477027" y="5004"/>
                    <a:pt x="1371266" y="1246"/>
                    <a:pt x="1282700" y="25400"/>
                  </a:cubicBezTo>
                  <a:cubicBezTo>
                    <a:pt x="1256869" y="32445"/>
                    <a:pt x="1228777" y="35948"/>
                    <a:pt x="1206500" y="50800"/>
                  </a:cubicBezTo>
                  <a:cubicBezTo>
                    <a:pt x="1153456" y="86163"/>
                    <a:pt x="1179193" y="65407"/>
                    <a:pt x="1130300" y="114300"/>
                  </a:cubicBezTo>
                  <a:cubicBezTo>
                    <a:pt x="1121833" y="139700"/>
                    <a:pt x="1119752" y="168223"/>
                    <a:pt x="1104900" y="190500"/>
                  </a:cubicBezTo>
                  <a:lnTo>
                    <a:pt x="1003300" y="342900"/>
                  </a:lnTo>
                  <a:cubicBezTo>
                    <a:pt x="994833" y="355600"/>
                    <a:pt x="982727" y="366520"/>
                    <a:pt x="977900" y="381000"/>
                  </a:cubicBezTo>
                  <a:cubicBezTo>
                    <a:pt x="973667" y="393700"/>
                    <a:pt x="972626" y="407961"/>
                    <a:pt x="965200" y="419100"/>
                  </a:cubicBezTo>
                  <a:cubicBezTo>
                    <a:pt x="955237" y="434044"/>
                    <a:pt x="938598" y="443402"/>
                    <a:pt x="927100" y="457200"/>
                  </a:cubicBezTo>
                  <a:cubicBezTo>
                    <a:pt x="917329" y="468926"/>
                    <a:pt x="908526" y="481648"/>
                    <a:pt x="901700" y="495300"/>
                  </a:cubicBezTo>
                  <a:cubicBezTo>
                    <a:pt x="895713" y="507274"/>
                    <a:pt x="898466" y="523934"/>
                    <a:pt x="889000" y="533400"/>
                  </a:cubicBezTo>
                  <a:cubicBezTo>
                    <a:pt x="879534" y="542866"/>
                    <a:pt x="863600" y="541867"/>
                    <a:pt x="850900" y="546100"/>
                  </a:cubicBezTo>
                  <a:cubicBezTo>
                    <a:pt x="808567" y="609600"/>
                    <a:pt x="838200" y="575733"/>
                    <a:pt x="749300" y="635000"/>
                  </a:cubicBezTo>
                  <a:lnTo>
                    <a:pt x="711200" y="660400"/>
                  </a:lnTo>
                  <a:cubicBezTo>
                    <a:pt x="698500" y="668867"/>
                    <a:pt x="687580" y="680973"/>
                    <a:pt x="673100" y="685800"/>
                  </a:cubicBezTo>
                  <a:cubicBezTo>
                    <a:pt x="576422" y="718026"/>
                    <a:pt x="623154" y="705949"/>
                    <a:pt x="533400" y="723900"/>
                  </a:cubicBezTo>
                  <a:cubicBezTo>
                    <a:pt x="402167" y="719667"/>
                    <a:pt x="270799" y="718483"/>
                    <a:pt x="139700" y="711200"/>
                  </a:cubicBezTo>
                  <a:cubicBezTo>
                    <a:pt x="-178564" y="693519"/>
                    <a:pt x="368258" y="698500"/>
                    <a:pt x="0" y="698500"/>
                  </a:cubicBezTo>
                </a:path>
              </a:pathLst>
            </a:cu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079" name="Picture 7" descr="C:\Users\yuzheng\AppData\Local\Microsoft\Windows\Temporary Internet Files\Content.IE5\EIRRGNVW\MC900433889[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4950" y="3893245"/>
              <a:ext cx="857250" cy="857250"/>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25"/>
            <p:cNvSpPr/>
            <p:nvPr/>
          </p:nvSpPr>
          <p:spPr>
            <a:xfrm>
              <a:off x="5095875" y="4248767"/>
              <a:ext cx="2654300" cy="635156"/>
            </a:xfrm>
            <a:custGeom>
              <a:avLst/>
              <a:gdLst>
                <a:gd name="connsiteX0" fmla="*/ 0 w 1930400"/>
                <a:gd name="connsiteY0" fmla="*/ 0 h 635156"/>
                <a:gd name="connsiteX1" fmla="*/ 139700 w 1930400"/>
                <a:gd name="connsiteY1" fmla="*/ 12700 h 635156"/>
                <a:gd name="connsiteX2" fmla="*/ 215900 w 1930400"/>
                <a:gd name="connsiteY2" fmla="*/ 38100 h 635156"/>
                <a:gd name="connsiteX3" fmla="*/ 330200 w 1930400"/>
                <a:gd name="connsiteY3" fmla="*/ 63500 h 635156"/>
                <a:gd name="connsiteX4" fmla="*/ 368300 w 1930400"/>
                <a:gd name="connsiteY4" fmla="*/ 76200 h 635156"/>
                <a:gd name="connsiteX5" fmla="*/ 444500 w 1930400"/>
                <a:gd name="connsiteY5" fmla="*/ 127000 h 635156"/>
                <a:gd name="connsiteX6" fmla="*/ 558800 w 1930400"/>
                <a:gd name="connsiteY6" fmla="*/ 190500 h 635156"/>
                <a:gd name="connsiteX7" fmla="*/ 673100 w 1930400"/>
                <a:gd name="connsiteY7" fmla="*/ 279400 h 635156"/>
                <a:gd name="connsiteX8" fmla="*/ 711200 w 1930400"/>
                <a:gd name="connsiteY8" fmla="*/ 292100 h 635156"/>
                <a:gd name="connsiteX9" fmla="*/ 749300 w 1930400"/>
                <a:gd name="connsiteY9" fmla="*/ 317500 h 635156"/>
                <a:gd name="connsiteX10" fmla="*/ 800100 w 1930400"/>
                <a:gd name="connsiteY10" fmla="*/ 330200 h 635156"/>
                <a:gd name="connsiteX11" fmla="*/ 838200 w 1930400"/>
                <a:gd name="connsiteY11" fmla="*/ 342900 h 635156"/>
                <a:gd name="connsiteX12" fmla="*/ 990600 w 1930400"/>
                <a:gd name="connsiteY12" fmla="*/ 368300 h 635156"/>
                <a:gd name="connsiteX13" fmla="*/ 1028700 w 1930400"/>
                <a:gd name="connsiteY13" fmla="*/ 381000 h 635156"/>
                <a:gd name="connsiteX14" fmla="*/ 1143000 w 1930400"/>
                <a:gd name="connsiteY14" fmla="*/ 406400 h 635156"/>
                <a:gd name="connsiteX15" fmla="*/ 1219200 w 1930400"/>
                <a:gd name="connsiteY15" fmla="*/ 431800 h 635156"/>
                <a:gd name="connsiteX16" fmla="*/ 1257300 w 1930400"/>
                <a:gd name="connsiteY16" fmla="*/ 444500 h 635156"/>
                <a:gd name="connsiteX17" fmla="*/ 1308100 w 1930400"/>
                <a:gd name="connsiteY17" fmla="*/ 457200 h 635156"/>
                <a:gd name="connsiteX18" fmla="*/ 1346200 w 1930400"/>
                <a:gd name="connsiteY18" fmla="*/ 482600 h 635156"/>
                <a:gd name="connsiteX19" fmla="*/ 1422400 w 1930400"/>
                <a:gd name="connsiteY19" fmla="*/ 508000 h 635156"/>
                <a:gd name="connsiteX20" fmla="*/ 1498600 w 1930400"/>
                <a:gd name="connsiteY20" fmla="*/ 558800 h 635156"/>
                <a:gd name="connsiteX21" fmla="*/ 1549400 w 1930400"/>
                <a:gd name="connsiteY21" fmla="*/ 571500 h 635156"/>
                <a:gd name="connsiteX22" fmla="*/ 1612900 w 1930400"/>
                <a:gd name="connsiteY22" fmla="*/ 584200 h 635156"/>
                <a:gd name="connsiteX23" fmla="*/ 1689100 w 1930400"/>
                <a:gd name="connsiteY23" fmla="*/ 609600 h 635156"/>
                <a:gd name="connsiteX24" fmla="*/ 1727200 w 1930400"/>
                <a:gd name="connsiteY24" fmla="*/ 622300 h 635156"/>
                <a:gd name="connsiteX25" fmla="*/ 1930400 w 1930400"/>
                <a:gd name="connsiteY25" fmla="*/ 635000 h 63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30400" h="635156">
                  <a:moveTo>
                    <a:pt x="0" y="0"/>
                  </a:moveTo>
                  <a:cubicBezTo>
                    <a:pt x="46567" y="4233"/>
                    <a:pt x="93653" y="4574"/>
                    <a:pt x="139700" y="12700"/>
                  </a:cubicBezTo>
                  <a:cubicBezTo>
                    <a:pt x="166067" y="17353"/>
                    <a:pt x="189646" y="32849"/>
                    <a:pt x="215900" y="38100"/>
                  </a:cubicBezTo>
                  <a:cubicBezTo>
                    <a:pt x="259548" y="46830"/>
                    <a:pt x="288351" y="51543"/>
                    <a:pt x="330200" y="63500"/>
                  </a:cubicBezTo>
                  <a:cubicBezTo>
                    <a:pt x="343072" y="67178"/>
                    <a:pt x="356598" y="69699"/>
                    <a:pt x="368300" y="76200"/>
                  </a:cubicBezTo>
                  <a:cubicBezTo>
                    <a:pt x="394985" y="91025"/>
                    <a:pt x="415540" y="117347"/>
                    <a:pt x="444500" y="127000"/>
                  </a:cubicBezTo>
                  <a:cubicBezTo>
                    <a:pt x="492410" y="142970"/>
                    <a:pt x="515131" y="146831"/>
                    <a:pt x="558800" y="190500"/>
                  </a:cubicBezTo>
                  <a:cubicBezTo>
                    <a:pt x="591674" y="223374"/>
                    <a:pt x="627528" y="264209"/>
                    <a:pt x="673100" y="279400"/>
                  </a:cubicBezTo>
                  <a:cubicBezTo>
                    <a:pt x="685800" y="283633"/>
                    <a:pt x="699226" y="286113"/>
                    <a:pt x="711200" y="292100"/>
                  </a:cubicBezTo>
                  <a:cubicBezTo>
                    <a:pt x="724852" y="298926"/>
                    <a:pt x="735271" y="311487"/>
                    <a:pt x="749300" y="317500"/>
                  </a:cubicBezTo>
                  <a:cubicBezTo>
                    <a:pt x="765343" y="324376"/>
                    <a:pt x="783317" y="325405"/>
                    <a:pt x="800100" y="330200"/>
                  </a:cubicBezTo>
                  <a:cubicBezTo>
                    <a:pt x="812972" y="333878"/>
                    <a:pt x="825073" y="340275"/>
                    <a:pt x="838200" y="342900"/>
                  </a:cubicBezTo>
                  <a:cubicBezTo>
                    <a:pt x="888701" y="353000"/>
                    <a:pt x="941742" y="352014"/>
                    <a:pt x="990600" y="368300"/>
                  </a:cubicBezTo>
                  <a:cubicBezTo>
                    <a:pt x="1003300" y="372533"/>
                    <a:pt x="1015713" y="377753"/>
                    <a:pt x="1028700" y="381000"/>
                  </a:cubicBezTo>
                  <a:cubicBezTo>
                    <a:pt x="1101209" y="399127"/>
                    <a:pt x="1077814" y="386844"/>
                    <a:pt x="1143000" y="406400"/>
                  </a:cubicBezTo>
                  <a:cubicBezTo>
                    <a:pt x="1168645" y="414093"/>
                    <a:pt x="1193800" y="423333"/>
                    <a:pt x="1219200" y="431800"/>
                  </a:cubicBezTo>
                  <a:cubicBezTo>
                    <a:pt x="1231900" y="436033"/>
                    <a:pt x="1244313" y="441253"/>
                    <a:pt x="1257300" y="444500"/>
                  </a:cubicBezTo>
                  <a:lnTo>
                    <a:pt x="1308100" y="457200"/>
                  </a:lnTo>
                  <a:cubicBezTo>
                    <a:pt x="1320800" y="465667"/>
                    <a:pt x="1332252" y="476401"/>
                    <a:pt x="1346200" y="482600"/>
                  </a:cubicBezTo>
                  <a:cubicBezTo>
                    <a:pt x="1370666" y="493474"/>
                    <a:pt x="1400123" y="493148"/>
                    <a:pt x="1422400" y="508000"/>
                  </a:cubicBezTo>
                  <a:cubicBezTo>
                    <a:pt x="1447800" y="524933"/>
                    <a:pt x="1468984" y="551396"/>
                    <a:pt x="1498600" y="558800"/>
                  </a:cubicBezTo>
                  <a:cubicBezTo>
                    <a:pt x="1515533" y="563033"/>
                    <a:pt x="1532361" y="567714"/>
                    <a:pt x="1549400" y="571500"/>
                  </a:cubicBezTo>
                  <a:cubicBezTo>
                    <a:pt x="1570472" y="576183"/>
                    <a:pt x="1592075" y="578520"/>
                    <a:pt x="1612900" y="584200"/>
                  </a:cubicBezTo>
                  <a:cubicBezTo>
                    <a:pt x="1638731" y="591245"/>
                    <a:pt x="1663700" y="601133"/>
                    <a:pt x="1689100" y="609600"/>
                  </a:cubicBezTo>
                  <a:cubicBezTo>
                    <a:pt x="1701800" y="613833"/>
                    <a:pt x="1713879" y="620968"/>
                    <a:pt x="1727200" y="622300"/>
                  </a:cubicBezTo>
                  <a:cubicBezTo>
                    <a:pt x="1879474" y="637527"/>
                    <a:pt x="1811656" y="635000"/>
                    <a:pt x="1930400" y="635000"/>
                  </a:cubicBezTo>
                </a:path>
              </a:pathLst>
            </a:cu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080" name="Picture 8" descr="C:\Users\yuzheng\AppData\Local\Microsoft\Windows\Temporary Internet Files\Content.IE5\4LZ0KILE\MC900441707[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72000" y="3759895"/>
              <a:ext cx="806450" cy="806450"/>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26"/>
            <p:cNvSpPr/>
            <p:nvPr/>
          </p:nvSpPr>
          <p:spPr>
            <a:xfrm>
              <a:off x="1933575" y="4242495"/>
              <a:ext cx="2079625" cy="774700"/>
            </a:xfrm>
            <a:custGeom>
              <a:avLst/>
              <a:gdLst>
                <a:gd name="connsiteX0" fmla="*/ 1231900 w 1409700"/>
                <a:gd name="connsiteY0" fmla="*/ 0 h 774700"/>
                <a:gd name="connsiteX1" fmla="*/ 1308100 w 1409700"/>
                <a:gd name="connsiteY1" fmla="*/ 38100 h 774700"/>
                <a:gd name="connsiteX2" fmla="*/ 1371600 w 1409700"/>
                <a:gd name="connsiteY2" fmla="*/ 114300 h 774700"/>
                <a:gd name="connsiteX3" fmla="*/ 1397000 w 1409700"/>
                <a:gd name="connsiteY3" fmla="*/ 190500 h 774700"/>
                <a:gd name="connsiteX4" fmla="*/ 1409700 w 1409700"/>
                <a:gd name="connsiteY4" fmla="*/ 228600 h 774700"/>
                <a:gd name="connsiteX5" fmla="*/ 1358900 w 1409700"/>
                <a:gd name="connsiteY5" fmla="*/ 419100 h 774700"/>
                <a:gd name="connsiteX6" fmla="*/ 1333500 w 1409700"/>
                <a:gd name="connsiteY6" fmla="*/ 457200 h 774700"/>
                <a:gd name="connsiteX7" fmla="*/ 1244600 w 1409700"/>
                <a:gd name="connsiteY7" fmla="*/ 469900 h 774700"/>
                <a:gd name="connsiteX8" fmla="*/ 635000 w 1409700"/>
                <a:gd name="connsiteY8" fmla="*/ 469900 h 774700"/>
                <a:gd name="connsiteX9" fmla="*/ 596900 w 1409700"/>
                <a:gd name="connsiteY9" fmla="*/ 444500 h 774700"/>
                <a:gd name="connsiteX10" fmla="*/ 609600 w 1409700"/>
                <a:gd name="connsiteY10" fmla="*/ 381000 h 774700"/>
                <a:gd name="connsiteX11" fmla="*/ 647700 w 1409700"/>
                <a:gd name="connsiteY11" fmla="*/ 368300 h 774700"/>
                <a:gd name="connsiteX12" fmla="*/ 787400 w 1409700"/>
                <a:gd name="connsiteY12" fmla="*/ 381000 h 774700"/>
                <a:gd name="connsiteX13" fmla="*/ 863600 w 1409700"/>
                <a:gd name="connsiteY13" fmla="*/ 431800 h 774700"/>
                <a:gd name="connsiteX14" fmla="*/ 889000 w 1409700"/>
                <a:gd name="connsiteY14" fmla="*/ 508000 h 774700"/>
                <a:gd name="connsiteX15" fmla="*/ 876300 w 1409700"/>
                <a:gd name="connsiteY15" fmla="*/ 571500 h 774700"/>
                <a:gd name="connsiteX16" fmla="*/ 838200 w 1409700"/>
                <a:gd name="connsiteY16" fmla="*/ 596900 h 774700"/>
                <a:gd name="connsiteX17" fmla="*/ 635000 w 1409700"/>
                <a:gd name="connsiteY17" fmla="*/ 622300 h 774700"/>
                <a:gd name="connsiteX18" fmla="*/ 558800 w 1409700"/>
                <a:gd name="connsiteY18" fmla="*/ 635000 h 774700"/>
                <a:gd name="connsiteX19" fmla="*/ 381000 w 1409700"/>
                <a:gd name="connsiteY19" fmla="*/ 647700 h 774700"/>
                <a:gd name="connsiteX20" fmla="*/ 228600 w 1409700"/>
                <a:gd name="connsiteY20" fmla="*/ 660400 h 774700"/>
                <a:gd name="connsiteX21" fmla="*/ 127000 w 1409700"/>
                <a:gd name="connsiteY21" fmla="*/ 685800 h 774700"/>
                <a:gd name="connsiteX22" fmla="*/ 50800 w 1409700"/>
                <a:gd name="connsiteY22" fmla="*/ 736600 h 774700"/>
                <a:gd name="connsiteX23" fmla="*/ 0 w 1409700"/>
                <a:gd name="connsiteY23" fmla="*/ 774700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9700" h="774700">
                  <a:moveTo>
                    <a:pt x="1231900" y="0"/>
                  </a:moveTo>
                  <a:cubicBezTo>
                    <a:pt x="1257300" y="12700"/>
                    <a:pt x="1284471" y="22348"/>
                    <a:pt x="1308100" y="38100"/>
                  </a:cubicBezTo>
                  <a:cubicBezTo>
                    <a:pt x="1326989" y="50693"/>
                    <a:pt x="1361736" y="92105"/>
                    <a:pt x="1371600" y="114300"/>
                  </a:cubicBezTo>
                  <a:cubicBezTo>
                    <a:pt x="1382474" y="138766"/>
                    <a:pt x="1388533" y="165100"/>
                    <a:pt x="1397000" y="190500"/>
                  </a:cubicBezTo>
                  <a:lnTo>
                    <a:pt x="1409700" y="228600"/>
                  </a:lnTo>
                  <a:cubicBezTo>
                    <a:pt x="1387389" y="518644"/>
                    <a:pt x="1445260" y="332740"/>
                    <a:pt x="1358900" y="419100"/>
                  </a:cubicBezTo>
                  <a:cubicBezTo>
                    <a:pt x="1348107" y="429893"/>
                    <a:pt x="1347448" y="451001"/>
                    <a:pt x="1333500" y="457200"/>
                  </a:cubicBezTo>
                  <a:cubicBezTo>
                    <a:pt x="1306146" y="469357"/>
                    <a:pt x="1274233" y="465667"/>
                    <a:pt x="1244600" y="469900"/>
                  </a:cubicBezTo>
                  <a:cubicBezTo>
                    <a:pt x="1029912" y="541463"/>
                    <a:pt x="1160369" y="502736"/>
                    <a:pt x="635000" y="469900"/>
                  </a:cubicBezTo>
                  <a:cubicBezTo>
                    <a:pt x="619766" y="468948"/>
                    <a:pt x="609600" y="452967"/>
                    <a:pt x="596900" y="444500"/>
                  </a:cubicBezTo>
                  <a:cubicBezTo>
                    <a:pt x="601133" y="423333"/>
                    <a:pt x="597626" y="398961"/>
                    <a:pt x="609600" y="381000"/>
                  </a:cubicBezTo>
                  <a:cubicBezTo>
                    <a:pt x="617026" y="369861"/>
                    <a:pt x="634313" y="368300"/>
                    <a:pt x="647700" y="368300"/>
                  </a:cubicBezTo>
                  <a:cubicBezTo>
                    <a:pt x="694459" y="368300"/>
                    <a:pt x="740833" y="376767"/>
                    <a:pt x="787400" y="381000"/>
                  </a:cubicBezTo>
                  <a:cubicBezTo>
                    <a:pt x="823201" y="392934"/>
                    <a:pt x="841979" y="392882"/>
                    <a:pt x="863600" y="431800"/>
                  </a:cubicBezTo>
                  <a:cubicBezTo>
                    <a:pt x="876603" y="455205"/>
                    <a:pt x="889000" y="508000"/>
                    <a:pt x="889000" y="508000"/>
                  </a:cubicBezTo>
                  <a:cubicBezTo>
                    <a:pt x="884767" y="529167"/>
                    <a:pt x="887010" y="552758"/>
                    <a:pt x="876300" y="571500"/>
                  </a:cubicBezTo>
                  <a:cubicBezTo>
                    <a:pt x="868727" y="584752"/>
                    <a:pt x="852229" y="590887"/>
                    <a:pt x="838200" y="596900"/>
                  </a:cubicBezTo>
                  <a:cubicBezTo>
                    <a:pt x="789252" y="617878"/>
                    <a:pt x="654955" y="620083"/>
                    <a:pt x="635000" y="622300"/>
                  </a:cubicBezTo>
                  <a:cubicBezTo>
                    <a:pt x="609407" y="625144"/>
                    <a:pt x="584423" y="632438"/>
                    <a:pt x="558800" y="635000"/>
                  </a:cubicBezTo>
                  <a:cubicBezTo>
                    <a:pt x="499677" y="640912"/>
                    <a:pt x="440243" y="643143"/>
                    <a:pt x="381000" y="647700"/>
                  </a:cubicBezTo>
                  <a:lnTo>
                    <a:pt x="228600" y="660400"/>
                  </a:lnTo>
                  <a:cubicBezTo>
                    <a:pt x="211007" y="663919"/>
                    <a:pt x="148967" y="673596"/>
                    <a:pt x="127000" y="685800"/>
                  </a:cubicBezTo>
                  <a:cubicBezTo>
                    <a:pt x="100315" y="700625"/>
                    <a:pt x="79760" y="726947"/>
                    <a:pt x="50800" y="736600"/>
                  </a:cubicBezTo>
                  <a:cubicBezTo>
                    <a:pt x="3720" y="752293"/>
                    <a:pt x="18687" y="737326"/>
                    <a:pt x="0" y="774700"/>
                  </a:cubicBezTo>
                </a:path>
              </a:pathLst>
            </a:cu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Freeform 28"/>
            <p:cNvSpPr/>
            <p:nvPr/>
          </p:nvSpPr>
          <p:spPr>
            <a:xfrm>
              <a:off x="-25400" y="5384243"/>
              <a:ext cx="1473200" cy="991852"/>
            </a:xfrm>
            <a:custGeom>
              <a:avLst/>
              <a:gdLst>
                <a:gd name="connsiteX0" fmla="*/ 1612900 w 1854200"/>
                <a:gd name="connsiteY0" fmla="*/ 991852 h 991852"/>
                <a:gd name="connsiteX1" fmla="*/ 1778000 w 1854200"/>
                <a:gd name="connsiteY1" fmla="*/ 966452 h 991852"/>
                <a:gd name="connsiteX2" fmla="*/ 1816100 w 1854200"/>
                <a:gd name="connsiteY2" fmla="*/ 941052 h 991852"/>
                <a:gd name="connsiteX3" fmla="*/ 1854200 w 1854200"/>
                <a:gd name="connsiteY3" fmla="*/ 801352 h 991852"/>
                <a:gd name="connsiteX4" fmla="*/ 1841500 w 1854200"/>
                <a:gd name="connsiteY4" fmla="*/ 610852 h 991852"/>
                <a:gd name="connsiteX5" fmla="*/ 1816100 w 1854200"/>
                <a:gd name="connsiteY5" fmla="*/ 534652 h 991852"/>
                <a:gd name="connsiteX6" fmla="*/ 1803400 w 1854200"/>
                <a:gd name="connsiteY6" fmla="*/ 496552 h 991852"/>
                <a:gd name="connsiteX7" fmla="*/ 1790700 w 1854200"/>
                <a:gd name="connsiteY7" fmla="*/ 458452 h 991852"/>
                <a:gd name="connsiteX8" fmla="*/ 1701800 w 1854200"/>
                <a:gd name="connsiteY8" fmla="*/ 344152 h 991852"/>
                <a:gd name="connsiteX9" fmla="*/ 1663700 w 1854200"/>
                <a:gd name="connsiteY9" fmla="*/ 318752 h 991852"/>
                <a:gd name="connsiteX10" fmla="*/ 1638300 w 1854200"/>
                <a:gd name="connsiteY10" fmla="*/ 280652 h 991852"/>
                <a:gd name="connsiteX11" fmla="*/ 1524000 w 1854200"/>
                <a:gd name="connsiteY11" fmla="*/ 229852 h 991852"/>
                <a:gd name="connsiteX12" fmla="*/ 1447800 w 1854200"/>
                <a:gd name="connsiteY12" fmla="*/ 204452 h 991852"/>
                <a:gd name="connsiteX13" fmla="*/ 1409700 w 1854200"/>
                <a:gd name="connsiteY13" fmla="*/ 191752 h 991852"/>
                <a:gd name="connsiteX14" fmla="*/ 1295400 w 1854200"/>
                <a:gd name="connsiteY14" fmla="*/ 179052 h 991852"/>
                <a:gd name="connsiteX15" fmla="*/ 1231900 w 1854200"/>
                <a:gd name="connsiteY15" fmla="*/ 166352 h 991852"/>
                <a:gd name="connsiteX16" fmla="*/ 1003300 w 1854200"/>
                <a:gd name="connsiteY16" fmla="*/ 140952 h 991852"/>
                <a:gd name="connsiteX17" fmla="*/ 889000 w 1854200"/>
                <a:gd name="connsiteY17" fmla="*/ 128252 h 991852"/>
                <a:gd name="connsiteX18" fmla="*/ 774700 w 1854200"/>
                <a:gd name="connsiteY18" fmla="*/ 102852 h 991852"/>
                <a:gd name="connsiteX19" fmla="*/ 698500 w 1854200"/>
                <a:gd name="connsiteY19" fmla="*/ 77452 h 991852"/>
                <a:gd name="connsiteX20" fmla="*/ 660400 w 1854200"/>
                <a:gd name="connsiteY20" fmla="*/ 64752 h 991852"/>
                <a:gd name="connsiteX21" fmla="*/ 622300 w 1854200"/>
                <a:gd name="connsiteY21" fmla="*/ 52052 h 991852"/>
                <a:gd name="connsiteX22" fmla="*/ 419100 w 1854200"/>
                <a:gd name="connsiteY22" fmla="*/ 26652 h 991852"/>
                <a:gd name="connsiteX23" fmla="*/ 266700 w 1854200"/>
                <a:gd name="connsiteY23" fmla="*/ 13952 h 991852"/>
                <a:gd name="connsiteX24" fmla="*/ 177800 w 1854200"/>
                <a:gd name="connsiteY24" fmla="*/ 1252 h 991852"/>
                <a:gd name="connsiteX25" fmla="*/ 0 w 1854200"/>
                <a:gd name="connsiteY25" fmla="*/ 1252 h 9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54200" h="991852">
                  <a:moveTo>
                    <a:pt x="1612900" y="991852"/>
                  </a:moveTo>
                  <a:cubicBezTo>
                    <a:pt x="1649323" y="988210"/>
                    <a:pt x="1732231" y="989337"/>
                    <a:pt x="1778000" y="966452"/>
                  </a:cubicBezTo>
                  <a:cubicBezTo>
                    <a:pt x="1791652" y="959626"/>
                    <a:pt x="1803400" y="949519"/>
                    <a:pt x="1816100" y="941052"/>
                  </a:cubicBezTo>
                  <a:cubicBezTo>
                    <a:pt x="1848326" y="844374"/>
                    <a:pt x="1836249" y="891106"/>
                    <a:pt x="1854200" y="801352"/>
                  </a:cubicBezTo>
                  <a:cubicBezTo>
                    <a:pt x="1849967" y="737852"/>
                    <a:pt x="1850500" y="673853"/>
                    <a:pt x="1841500" y="610852"/>
                  </a:cubicBezTo>
                  <a:cubicBezTo>
                    <a:pt x="1837714" y="584347"/>
                    <a:pt x="1824567" y="560052"/>
                    <a:pt x="1816100" y="534652"/>
                  </a:cubicBezTo>
                  <a:lnTo>
                    <a:pt x="1803400" y="496552"/>
                  </a:lnTo>
                  <a:cubicBezTo>
                    <a:pt x="1799167" y="483852"/>
                    <a:pt x="1798126" y="469591"/>
                    <a:pt x="1790700" y="458452"/>
                  </a:cubicBezTo>
                  <a:cubicBezTo>
                    <a:pt x="1755299" y="405350"/>
                    <a:pt x="1746564" y="381456"/>
                    <a:pt x="1701800" y="344152"/>
                  </a:cubicBezTo>
                  <a:cubicBezTo>
                    <a:pt x="1690074" y="334381"/>
                    <a:pt x="1676400" y="327219"/>
                    <a:pt x="1663700" y="318752"/>
                  </a:cubicBezTo>
                  <a:cubicBezTo>
                    <a:pt x="1655233" y="306052"/>
                    <a:pt x="1649093" y="291445"/>
                    <a:pt x="1638300" y="280652"/>
                  </a:cubicBezTo>
                  <a:cubicBezTo>
                    <a:pt x="1608111" y="250463"/>
                    <a:pt x="1561726" y="242427"/>
                    <a:pt x="1524000" y="229852"/>
                  </a:cubicBezTo>
                  <a:lnTo>
                    <a:pt x="1447800" y="204452"/>
                  </a:lnTo>
                  <a:cubicBezTo>
                    <a:pt x="1435100" y="200219"/>
                    <a:pt x="1423005" y="193230"/>
                    <a:pt x="1409700" y="191752"/>
                  </a:cubicBezTo>
                  <a:cubicBezTo>
                    <a:pt x="1371600" y="187519"/>
                    <a:pt x="1333349" y="184473"/>
                    <a:pt x="1295400" y="179052"/>
                  </a:cubicBezTo>
                  <a:cubicBezTo>
                    <a:pt x="1274031" y="175999"/>
                    <a:pt x="1253305" y="169144"/>
                    <a:pt x="1231900" y="166352"/>
                  </a:cubicBezTo>
                  <a:cubicBezTo>
                    <a:pt x="1155875" y="156436"/>
                    <a:pt x="1079500" y="149419"/>
                    <a:pt x="1003300" y="140952"/>
                  </a:cubicBezTo>
                  <a:cubicBezTo>
                    <a:pt x="965200" y="136719"/>
                    <a:pt x="926590" y="135770"/>
                    <a:pt x="889000" y="128252"/>
                  </a:cubicBezTo>
                  <a:cubicBezTo>
                    <a:pt x="852746" y="121001"/>
                    <a:pt x="810571" y="113613"/>
                    <a:pt x="774700" y="102852"/>
                  </a:cubicBezTo>
                  <a:cubicBezTo>
                    <a:pt x="749055" y="95159"/>
                    <a:pt x="723900" y="85919"/>
                    <a:pt x="698500" y="77452"/>
                  </a:cubicBezTo>
                  <a:lnTo>
                    <a:pt x="660400" y="64752"/>
                  </a:lnTo>
                  <a:cubicBezTo>
                    <a:pt x="647700" y="60519"/>
                    <a:pt x="635584" y="53712"/>
                    <a:pt x="622300" y="52052"/>
                  </a:cubicBezTo>
                  <a:cubicBezTo>
                    <a:pt x="554567" y="43585"/>
                    <a:pt x="487125" y="32321"/>
                    <a:pt x="419100" y="26652"/>
                  </a:cubicBezTo>
                  <a:cubicBezTo>
                    <a:pt x="368300" y="22419"/>
                    <a:pt x="317396" y="19288"/>
                    <a:pt x="266700" y="13952"/>
                  </a:cubicBezTo>
                  <a:cubicBezTo>
                    <a:pt x="236930" y="10818"/>
                    <a:pt x="207700" y="2676"/>
                    <a:pt x="177800" y="1252"/>
                  </a:cubicBezTo>
                  <a:cubicBezTo>
                    <a:pt x="118600" y="-1567"/>
                    <a:pt x="59267" y="1252"/>
                    <a:pt x="0" y="1252"/>
                  </a:cubicBezTo>
                </a:path>
              </a:pathLst>
            </a:cu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Freeform 29"/>
            <p:cNvSpPr/>
            <p:nvPr/>
          </p:nvSpPr>
          <p:spPr>
            <a:xfrm>
              <a:off x="3438071" y="5156895"/>
              <a:ext cx="1502229" cy="812800"/>
            </a:xfrm>
            <a:custGeom>
              <a:avLst/>
              <a:gdLst>
                <a:gd name="connsiteX0" fmla="*/ 422729 w 1502229"/>
                <a:gd name="connsiteY0" fmla="*/ 812800 h 812800"/>
                <a:gd name="connsiteX1" fmla="*/ 206829 w 1502229"/>
                <a:gd name="connsiteY1" fmla="*/ 800100 h 812800"/>
                <a:gd name="connsiteX2" fmla="*/ 168729 w 1502229"/>
                <a:gd name="connsiteY2" fmla="*/ 787400 h 812800"/>
                <a:gd name="connsiteX3" fmla="*/ 92529 w 1502229"/>
                <a:gd name="connsiteY3" fmla="*/ 736600 h 812800"/>
                <a:gd name="connsiteX4" fmla="*/ 29029 w 1502229"/>
                <a:gd name="connsiteY4" fmla="*/ 609600 h 812800"/>
                <a:gd name="connsiteX5" fmla="*/ 3629 w 1502229"/>
                <a:gd name="connsiteY5" fmla="*/ 533400 h 812800"/>
                <a:gd name="connsiteX6" fmla="*/ 41729 w 1502229"/>
                <a:gd name="connsiteY6" fmla="*/ 292100 h 812800"/>
                <a:gd name="connsiteX7" fmla="*/ 79829 w 1502229"/>
                <a:gd name="connsiteY7" fmla="*/ 279400 h 812800"/>
                <a:gd name="connsiteX8" fmla="*/ 206829 w 1502229"/>
                <a:gd name="connsiteY8" fmla="*/ 241300 h 812800"/>
                <a:gd name="connsiteX9" fmla="*/ 244929 w 1502229"/>
                <a:gd name="connsiteY9" fmla="*/ 228600 h 812800"/>
                <a:gd name="connsiteX10" fmla="*/ 283029 w 1502229"/>
                <a:gd name="connsiteY10" fmla="*/ 215900 h 812800"/>
                <a:gd name="connsiteX11" fmla="*/ 346529 w 1502229"/>
                <a:gd name="connsiteY11" fmla="*/ 203200 h 812800"/>
                <a:gd name="connsiteX12" fmla="*/ 1006929 w 1502229"/>
                <a:gd name="connsiteY12" fmla="*/ 177800 h 812800"/>
                <a:gd name="connsiteX13" fmla="*/ 1159329 w 1502229"/>
                <a:gd name="connsiteY13" fmla="*/ 152400 h 812800"/>
                <a:gd name="connsiteX14" fmla="*/ 1235529 w 1502229"/>
                <a:gd name="connsiteY14" fmla="*/ 127000 h 812800"/>
                <a:gd name="connsiteX15" fmla="*/ 1273629 w 1502229"/>
                <a:gd name="connsiteY15" fmla="*/ 114300 h 812800"/>
                <a:gd name="connsiteX16" fmla="*/ 1311729 w 1502229"/>
                <a:gd name="connsiteY16" fmla="*/ 88900 h 812800"/>
                <a:gd name="connsiteX17" fmla="*/ 1362529 w 1502229"/>
                <a:gd name="connsiteY17" fmla="*/ 76200 h 812800"/>
                <a:gd name="connsiteX18" fmla="*/ 1451429 w 1502229"/>
                <a:gd name="connsiteY18" fmla="*/ 50800 h 812800"/>
                <a:gd name="connsiteX19" fmla="*/ 1502229 w 1502229"/>
                <a:gd name="connsiteY19"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02229" h="812800">
                  <a:moveTo>
                    <a:pt x="422729" y="812800"/>
                  </a:moveTo>
                  <a:cubicBezTo>
                    <a:pt x="350762" y="808567"/>
                    <a:pt x="278562" y="807273"/>
                    <a:pt x="206829" y="800100"/>
                  </a:cubicBezTo>
                  <a:cubicBezTo>
                    <a:pt x="193508" y="798768"/>
                    <a:pt x="180431" y="793901"/>
                    <a:pt x="168729" y="787400"/>
                  </a:cubicBezTo>
                  <a:cubicBezTo>
                    <a:pt x="142044" y="772575"/>
                    <a:pt x="92529" y="736600"/>
                    <a:pt x="92529" y="736600"/>
                  </a:cubicBezTo>
                  <a:cubicBezTo>
                    <a:pt x="19261" y="626698"/>
                    <a:pt x="56443" y="700981"/>
                    <a:pt x="29029" y="609600"/>
                  </a:cubicBezTo>
                  <a:cubicBezTo>
                    <a:pt x="21336" y="583955"/>
                    <a:pt x="3629" y="533400"/>
                    <a:pt x="3629" y="533400"/>
                  </a:cubicBezTo>
                  <a:cubicBezTo>
                    <a:pt x="4372" y="521514"/>
                    <a:pt x="-18413" y="340213"/>
                    <a:pt x="41729" y="292100"/>
                  </a:cubicBezTo>
                  <a:cubicBezTo>
                    <a:pt x="52182" y="283737"/>
                    <a:pt x="66957" y="283078"/>
                    <a:pt x="79829" y="279400"/>
                  </a:cubicBezTo>
                  <a:cubicBezTo>
                    <a:pt x="214184" y="241013"/>
                    <a:pt x="25745" y="301661"/>
                    <a:pt x="206829" y="241300"/>
                  </a:cubicBezTo>
                  <a:lnTo>
                    <a:pt x="244929" y="228600"/>
                  </a:lnTo>
                  <a:cubicBezTo>
                    <a:pt x="257629" y="224367"/>
                    <a:pt x="269902" y="218525"/>
                    <a:pt x="283029" y="215900"/>
                  </a:cubicBezTo>
                  <a:cubicBezTo>
                    <a:pt x="304196" y="211667"/>
                    <a:pt x="325194" y="206482"/>
                    <a:pt x="346529" y="203200"/>
                  </a:cubicBezTo>
                  <a:cubicBezTo>
                    <a:pt x="569980" y="168823"/>
                    <a:pt x="758056" y="183456"/>
                    <a:pt x="1006929" y="177800"/>
                  </a:cubicBezTo>
                  <a:cubicBezTo>
                    <a:pt x="1057729" y="169333"/>
                    <a:pt x="1110471" y="168686"/>
                    <a:pt x="1159329" y="152400"/>
                  </a:cubicBezTo>
                  <a:lnTo>
                    <a:pt x="1235529" y="127000"/>
                  </a:lnTo>
                  <a:cubicBezTo>
                    <a:pt x="1248229" y="122767"/>
                    <a:pt x="1262490" y="121726"/>
                    <a:pt x="1273629" y="114300"/>
                  </a:cubicBezTo>
                  <a:cubicBezTo>
                    <a:pt x="1286329" y="105833"/>
                    <a:pt x="1297700" y="94913"/>
                    <a:pt x="1311729" y="88900"/>
                  </a:cubicBezTo>
                  <a:cubicBezTo>
                    <a:pt x="1327772" y="82024"/>
                    <a:pt x="1345746" y="80995"/>
                    <a:pt x="1362529" y="76200"/>
                  </a:cubicBezTo>
                  <a:cubicBezTo>
                    <a:pt x="1490066" y="39761"/>
                    <a:pt x="1292620" y="90502"/>
                    <a:pt x="1451429" y="50800"/>
                  </a:cubicBezTo>
                  <a:cubicBezTo>
                    <a:pt x="1482080" y="4824"/>
                    <a:pt x="1463177" y="19526"/>
                    <a:pt x="1502229" y="0"/>
                  </a:cubicBezTo>
                </a:path>
              </a:pathLst>
            </a:cu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Freeform 30"/>
            <p:cNvSpPr/>
            <p:nvPr/>
          </p:nvSpPr>
          <p:spPr>
            <a:xfrm>
              <a:off x="2197100" y="5194821"/>
              <a:ext cx="1435100" cy="393874"/>
            </a:xfrm>
            <a:custGeom>
              <a:avLst/>
              <a:gdLst>
                <a:gd name="connsiteX0" fmla="*/ 0 w 1435100"/>
                <a:gd name="connsiteY0" fmla="*/ 393874 h 393874"/>
                <a:gd name="connsiteX1" fmla="*/ 469900 w 1435100"/>
                <a:gd name="connsiteY1" fmla="*/ 381174 h 393874"/>
                <a:gd name="connsiteX2" fmla="*/ 508000 w 1435100"/>
                <a:gd name="connsiteY2" fmla="*/ 368474 h 393874"/>
                <a:gd name="connsiteX3" fmla="*/ 533400 w 1435100"/>
                <a:gd name="connsiteY3" fmla="*/ 330374 h 393874"/>
                <a:gd name="connsiteX4" fmla="*/ 571500 w 1435100"/>
                <a:gd name="connsiteY4" fmla="*/ 317674 h 393874"/>
                <a:gd name="connsiteX5" fmla="*/ 609600 w 1435100"/>
                <a:gd name="connsiteY5" fmla="*/ 292274 h 393874"/>
                <a:gd name="connsiteX6" fmla="*/ 660400 w 1435100"/>
                <a:gd name="connsiteY6" fmla="*/ 216074 h 393874"/>
                <a:gd name="connsiteX7" fmla="*/ 673100 w 1435100"/>
                <a:gd name="connsiteY7" fmla="*/ 139874 h 393874"/>
                <a:gd name="connsiteX8" fmla="*/ 685800 w 1435100"/>
                <a:gd name="connsiteY8" fmla="*/ 101774 h 393874"/>
                <a:gd name="connsiteX9" fmla="*/ 723900 w 1435100"/>
                <a:gd name="connsiteY9" fmla="*/ 89074 h 393874"/>
                <a:gd name="connsiteX10" fmla="*/ 762000 w 1435100"/>
                <a:gd name="connsiteY10" fmla="*/ 63674 h 393874"/>
                <a:gd name="connsiteX11" fmla="*/ 863600 w 1435100"/>
                <a:gd name="connsiteY11" fmla="*/ 38274 h 393874"/>
                <a:gd name="connsiteX12" fmla="*/ 914400 w 1435100"/>
                <a:gd name="connsiteY12" fmla="*/ 25574 h 393874"/>
                <a:gd name="connsiteX13" fmla="*/ 1435100 w 1435100"/>
                <a:gd name="connsiteY13" fmla="*/ 174 h 39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5100" h="393874">
                  <a:moveTo>
                    <a:pt x="0" y="393874"/>
                  </a:moveTo>
                  <a:cubicBezTo>
                    <a:pt x="156633" y="389641"/>
                    <a:pt x="313405" y="388999"/>
                    <a:pt x="469900" y="381174"/>
                  </a:cubicBezTo>
                  <a:cubicBezTo>
                    <a:pt x="483270" y="380505"/>
                    <a:pt x="497547" y="376837"/>
                    <a:pt x="508000" y="368474"/>
                  </a:cubicBezTo>
                  <a:cubicBezTo>
                    <a:pt x="519919" y="358939"/>
                    <a:pt x="521481" y="339909"/>
                    <a:pt x="533400" y="330374"/>
                  </a:cubicBezTo>
                  <a:cubicBezTo>
                    <a:pt x="543853" y="322011"/>
                    <a:pt x="559526" y="323661"/>
                    <a:pt x="571500" y="317674"/>
                  </a:cubicBezTo>
                  <a:cubicBezTo>
                    <a:pt x="585152" y="310848"/>
                    <a:pt x="596900" y="300741"/>
                    <a:pt x="609600" y="292274"/>
                  </a:cubicBezTo>
                  <a:cubicBezTo>
                    <a:pt x="626533" y="266874"/>
                    <a:pt x="655381" y="246186"/>
                    <a:pt x="660400" y="216074"/>
                  </a:cubicBezTo>
                  <a:cubicBezTo>
                    <a:pt x="664633" y="190674"/>
                    <a:pt x="667514" y="165011"/>
                    <a:pt x="673100" y="139874"/>
                  </a:cubicBezTo>
                  <a:cubicBezTo>
                    <a:pt x="676004" y="126806"/>
                    <a:pt x="676334" y="111240"/>
                    <a:pt x="685800" y="101774"/>
                  </a:cubicBezTo>
                  <a:cubicBezTo>
                    <a:pt x="695266" y="92308"/>
                    <a:pt x="711926" y="95061"/>
                    <a:pt x="723900" y="89074"/>
                  </a:cubicBezTo>
                  <a:cubicBezTo>
                    <a:pt x="737552" y="82248"/>
                    <a:pt x="748348" y="70500"/>
                    <a:pt x="762000" y="63674"/>
                  </a:cubicBezTo>
                  <a:cubicBezTo>
                    <a:pt x="789233" y="50057"/>
                    <a:pt x="837515" y="44071"/>
                    <a:pt x="863600" y="38274"/>
                  </a:cubicBezTo>
                  <a:cubicBezTo>
                    <a:pt x="880639" y="34488"/>
                    <a:pt x="897022" y="27203"/>
                    <a:pt x="914400" y="25574"/>
                  </a:cubicBezTo>
                  <a:cubicBezTo>
                    <a:pt x="1227157" y="-3747"/>
                    <a:pt x="1196427" y="174"/>
                    <a:pt x="1435100" y="174"/>
                  </a:cubicBezTo>
                </a:path>
              </a:pathLst>
            </a:cu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085" name="Picture 13" descr="C:\Users\yuzheng\AppData\Local\Microsoft\Windows\Temporary Internet Files\Content.IE5\EIRRGNVW\MC900156111[1].wm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28800" y="5360095"/>
              <a:ext cx="543539" cy="334908"/>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D:\paper\book\images\tornado-ico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477126" y="4870326"/>
              <a:ext cx="669924" cy="6699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yuzheng\AppData\Local\Microsoft\Windows\Temporary Internet Files\Content.IE5\7LOL567D\MCj03118980000[1].wmf"/>
            <p:cNvPicPr>
              <a:picLocks noChangeAspect="1" noChangeArrowheads="1"/>
            </p:cNvPicPr>
            <p:nvPr/>
          </p:nvPicPr>
          <p:blipFill>
            <a:blip r:embed="rId14" cstate="print"/>
            <a:srcRect/>
            <a:stretch>
              <a:fillRect/>
            </a:stretch>
          </p:blipFill>
          <p:spPr bwMode="auto">
            <a:xfrm>
              <a:off x="4404520" y="6468416"/>
              <a:ext cx="912812" cy="428625"/>
            </a:xfrm>
            <a:prstGeom prst="rect">
              <a:avLst/>
            </a:prstGeom>
            <a:noFill/>
          </p:spPr>
        </p:pic>
      </p:grpSp>
      <p:sp>
        <p:nvSpPr>
          <p:cNvPr id="6" name="Rectangle 5"/>
          <p:cNvSpPr/>
          <p:nvPr/>
        </p:nvSpPr>
        <p:spPr>
          <a:xfrm>
            <a:off x="2002705" y="3292713"/>
            <a:ext cx="5464895" cy="369332"/>
          </a:xfrm>
          <a:prstGeom prst="rect">
            <a:avLst/>
          </a:prstGeom>
        </p:spPr>
        <p:txBody>
          <a:bodyPr wrap="square">
            <a:spAutoFit/>
          </a:bodyPr>
          <a:lstStyle/>
          <a:p>
            <a:r>
              <a:rPr lang="en-US" dirty="0">
                <a:hlinkClick r:id="rId15"/>
              </a:rPr>
              <a:t>http://research.microsoft.com/en-us/people/yuzheng</a:t>
            </a:r>
            <a:r>
              <a:rPr lang="en-US" dirty="0" smtClean="0">
                <a:hlinkClick r:id="rId15"/>
              </a:rPr>
              <a:t>/</a:t>
            </a:r>
            <a:r>
              <a:rPr lang="en-US" dirty="0" smtClean="0"/>
              <a:t> </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Trajectory Data Preprocessing</a:t>
            </a:r>
            <a:endParaRPr lang="en-US" dirty="0"/>
          </a:p>
        </p:txBody>
      </p:sp>
      <p:sp>
        <p:nvSpPr>
          <p:cNvPr id="3" name="Content Placeholder 2"/>
          <p:cNvSpPr>
            <a:spLocks noGrp="1"/>
          </p:cNvSpPr>
          <p:nvPr>
            <p:ph idx="1"/>
          </p:nvPr>
        </p:nvSpPr>
        <p:spPr/>
        <p:txBody>
          <a:bodyPr>
            <a:normAutofit/>
          </a:bodyPr>
          <a:lstStyle/>
          <a:p>
            <a:r>
              <a:rPr lang="en-US" sz="2800" dirty="0" smtClean="0">
                <a:solidFill>
                  <a:schemeClr val="tx1">
                    <a:lumMod val="50000"/>
                    <a:lumOff val="50000"/>
                  </a:schemeClr>
                </a:solidFill>
              </a:rPr>
              <a:t>Noise filtering</a:t>
            </a:r>
          </a:p>
          <a:p>
            <a:r>
              <a:rPr lang="en-US" sz="2800" dirty="0"/>
              <a:t>Stay point detection</a:t>
            </a:r>
          </a:p>
          <a:p>
            <a:r>
              <a:rPr lang="en-US" sz="2800" dirty="0" smtClean="0">
                <a:solidFill>
                  <a:schemeClr val="tx1">
                    <a:lumMod val="50000"/>
                    <a:lumOff val="50000"/>
                  </a:schemeClr>
                </a:solidFill>
              </a:rPr>
              <a:t>Trajectory compression</a:t>
            </a:r>
          </a:p>
          <a:p>
            <a:r>
              <a:rPr lang="en-US" sz="2800" dirty="0" smtClean="0">
                <a:solidFill>
                  <a:schemeClr val="tx1">
                    <a:lumMod val="50000"/>
                    <a:lumOff val="50000"/>
                  </a:schemeClr>
                </a:solidFill>
              </a:rPr>
              <a:t>Trajectory Segmentation</a:t>
            </a:r>
          </a:p>
          <a:p>
            <a:r>
              <a:rPr lang="en-US" sz="2800" dirty="0" smtClean="0">
                <a:solidFill>
                  <a:schemeClr val="tx1">
                    <a:lumMod val="50000"/>
                    <a:lumOff val="50000"/>
                  </a:schemeClr>
                </a:solidFill>
              </a:rPr>
              <a:t>Map matching</a:t>
            </a:r>
            <a:endParaRPr lang="en-US" sz="2800" dirty="0">
              <a:solidFill>
                <a:schemeClr val="tx1">
                  <a:lumMod val="50000"/>
                  <a:lumOff val="50000"/>
                </a:schemeClr>
              </a:solidFill>
            </a:endParaRPr>
          </a:p>
        </p:txBody>
      </p:sp>
    </p:spTree>
    <p:extLst>
      <p:ext uri="{BB962C8B-B14F-4D97-AF65-F5344CB8AC3E}">
        <p14:creationId xmlns:p14="http://schemas.microsoft.com/office/powerpoint/2010/main" val="3809942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Stay Point Detection</a:t>
            </a:r>
            <a:endParaRPr lang="en-US" dirty="0"/>
          </a:p>
        </p:txBody>
      </p:sp>
      <p:sp>
        <p:nvSpPr>
          <p:cNvPr id="3" name="Content Placeholder 2"/>
          <p:cNvSpPr>
            <a:spLocks noGrp="1"/>
          </p:cNvSpPr>
          <p:nvPr>
            <p:ph idx="1"/>
          </p:nvPr>
        </p:nvSpPr>
        <p:spPr>
          <a:xfrm>
            <a:off x="457200" y="1143000"/>
            <a:ext cx="8229600" cy="1676400"/>
          </a:xfrm>
        </p:spPr>
        <p:txBody>
          <a:bodyPr>
            <a:normAutofit lnSpcReduction="10000"/>
          </a:bodyPr>
          <a:lstStyle/>
          <a:p>
            <a:r>
              <a:rPr lang="en-US" sz="2000" dirty="0"/>
              <a:t>Some points denote locations where people have stayed for a </a:t>
            </a:r>
            <a:r>
              <a:rPr lang="en-US" sz="2000" dirty="0" smtClean="0"/>
              <a:t>while</a:t>
            </a:r>
          </a:p>
          <a:p>
            <a:pPr lvl="1"/>
            <a:r>
              <a:rPr lang="en-US" sz="1800" dirty="0"/>
              <a:t>S</a:t>
            </a:r>
            <a:r>
              <a:rPr lang="en-US" sz="1800" dirty="0" smtClean="0"/>
              <a:t>hopping </a:t>
            </a:r>
            <a:r>
              <a:rPr lang="en-US" sz="1800" dirty="0"/>
              <a:t>malls and tourist </a:t>
            </a:r>
            <a:r>
              <a:rPr lang="en-US" sz="1800" dirty="0" smtClean="0"/>
              <a:t>attractions</a:t>
            </a:r>
          </a:p>
          <a:p>
            <a:pPr lvl="1"/>
            <a:r>
              <a:rPr lang="en-US" sz="1800" dirty="0" smtClean="0"/>
              <a:t>Gas </a:t>
            </a:r>
            <a:r>
              <a:rPr lang="en-US" sz="1800" dirty="0"/>
              <a:t>stati­ons where a vehicle was </a:t>
            </a:r>
            <a:r>
              <a:rPr lang="en-US" sz="1800" dirty="0" smtClean="0"/>
              <a:t>refueled</a:t>
            </a:r>
          </a:p>
          <a:p>
            <a:pPr lvl="1"/>
            <a:r>
              <a:rPr lang="en-US" sz="1800" dirty="0" smtClean="0"/>
              <a:t>……</a:t>
            </a:r>
          </a:p>
          <a:p>
            <a:r>
              <a:rPr lang="en-US" sz="2000" dirty="0" smtClean="0"/>
              <a:t>Two scenarios</a:t>
            </a:r>
            <a:endParaRPr lang="en-US" sz="20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124200"/>
            <a:ext cx="4136619" cy="1204989"/>
          </a:xfrm>
          <a:prstGeom prst="rect">
            <a:avLst/>
          </a:prstGeom>
          <a:noFill/>
          <a:ln>
            <a:noFill/>
          </a:ln>
        </p:spPr>
      </p:pic>
      <mc:AlternateContent xmlns:mc="http://schemas.openxmlformats.org/markup-compatibility/2006" xmlns:a14="http://schemas.microsoft.com/office/drawing/2010/main">
        <mc:Choice Requires="a14">
          <p:sp>
            <p:nvSpPr>
              <p:cNvPr id="5" name="Rectangle 4"/>
              <p:cNvSpPr/>
              <p:nvPr/>
            </p:nvSpPr>
            <p:spPr>
              <a:xfrm>
                <a:off x="2133600" y="2618715"/>
                <a:ext cx="5029200" cy="429285"/>
              </a:xfrm>
              <a:prstGeom prst="rect">
                <a:avLst/>
              </a:prstGeom>
            </p:spPr>
            <p:txBody>
              <a:bodyPr wrap="square">
                <a:spAutoFit/>
              </a:bodyPr>
              <a:lstStyle/>
              <a:p>
                <a14:m>
                  <m:oMath xmlns:m="http://schemas.openxmlformats.org/officeDocument/2006/math">
                    <m:r>
                      <a:rPr lang="en-US" sz="1600" b="1" i="1">
                        <a:latin typeface="Cambria Math" panose="02040503050406030204" pitchFamily="18" charset="0"/>
                        <a:ea typeface="宋体" panose="02010600030101010101" pitchFamily="2" charset="-122"/>
                        <a:cs typeface="Times New Roman" panose="02020603050405020304" pitchFamily="18" charset="0"/>
                      </a:rPr>
                      <m:t>𝑷</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sz="1600" i="1">
                            <a:effectLst/>
                            <a:latin typeface="Cambria Math" panose="020405030504060302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sz="16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sz="16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sz="1600" i="1">
                            <a:effectLst/>
                            <a:latin typeface="Cambria Math" panose="020405030504060302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sz="16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sz="16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sz="1600" i="1">
                            <a:effectLst/>
                            <a:latin typeface="Cambria Math" panose="020405030504060302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sz="1600" dirty="0">
                    <a:effectLst/>
                    <a:latin typeface="Times New Roman" panose="02020603050405020304" pitchFamily="18" charset="0"/>
                    <a:ea typeface="宋体" panose="02010600030101010101" pitchFamily="2" charset="-122"/>
                  </a:rPr>
                  <a:t>  </a:t>
                </a:r>
                <a14:m>
                  <m:oMath xmlns:m="http://schemas.openxmlformats.org/officeDocument/2006/math">
                    <m:r>
                      <a:rPr lang="en-US" sz="16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sz="1600" dirty="0">
                    <a:effectLst/>
                    <a:latin typeface="Times New Roman" panose="02020603050405020304" pitchFamily="18" charset="0"/>
                    <a:ea typeface="宋体" panose="02010600030101010101" pitchFamily="2" charset="-122"/>
                  </a:rPr>
                  <a:t>   </a:t>
                </a:r>
                <a14:m>
                  <m:oMath xmlns:m="http://schemas.openxmlformats.org/officeDocument/2006/math">
                    <m:r>
                      <a:rPr lang="en-US" sz="1600" b="1" i="1">
                        <a:effectLst/>
                        <a:latin typeface="Cambria Math" panose="02040503050406030204" pitchFamily="18" charset="0"/>
                        <a:ea typeface="宋体" panose="02010600030101010101" pitchFamily="2" charset="-122"/>
                        <a:cs typeface="Times New Roman" panose="02020603050405020304" pitchFamily="18" charset="0"/>
                      </a:rPr>
                      <m:t>𝑺</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sz="1600" i="1">
                            <a:effectLst/>
                            <a:latin typeface="Cambria Math" panose="020405030504060302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sz="1600">
                            <a:effectLst/>
                            <a:latin typeface="Cambria Math" panose="02040503050406030204" pitchFamily="18" charset="0"/>
                            <a:ea typeface="宋体" panose="02010600030101010101" pitchFamily="2" charset="-122"/>
                            <a:cs typeface="Times New Roman" panose="02020603050405020304" pitchFamily="18" charset="0"/>
                          </a:rPr>
                          <m:t>1</m:t>
                        </m:r>
                      </m:sub>
                    </m:sSub>
                    <m:box>
                      <m:boxPr>
                        <m:ctrlPr>
                          <a:rPr lang="en-US" sz="1600" i="1">
                            <a:effectLst/>
                            <a:latin typeface="Cambria Math" panose="02040503050406030204" pitchFamily="18" charset="0"/>
                          </a:rPr>
                        </m:ctrlPr>
                      </m:boxPr>
                      <m:e>
                        <m:groupChr>
                          <m:groupChrPr>
                            <m:chr m:val="→"/>
                            <m:vertJc m:val="bot"/>
                            <m:ctrlPr>
                              <a:rPr lang="en-US" sz="1600" i="1">
                                <a:effectLst/>
                                <a:latin typeface="Cambria Math" panose="02040503050406030204" pitchFamily="18" charset="0"/>
                              </a:rPr>
                            </m:ctrlPr>
                          </m:groupChrPr>
                          <m:e>
                            <m:sSub>
                              <m:sSubPr>
                                <m:ctrlPr>
                                  <a:rPr lang="en-US" sz="1600" i="1">
                                    <a:effectLst/>
                                    <a:latin typeface="Cambria Math" panose="02040503050406030204" pitchFamily="18" charset="0"/>
                                  </a:rPr>
                                </m:ctrlPr>
                              </m:sSubPr>
                              <m:e>
                                <m:r>
                                  <a:rPr lang="en-US" sz="1600">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600">
                                    <a:effectLst/>
                                    <a:latin typeface="Cambria Math" panose="02040503050406030204" pitchFamily="18" charset="0"/>
                                    <a:ea typeface="宋体" panose="02010600030101010101" pitchFamily="2" charset="-122"/>
                                    <a:cs typeface="Times New Roman" panose="02020603050405020304" pitchFamily="18" charset="0"/>
                                  </a:rPr>
                                  <m:t>1</m:t>
                                </m:r>
                              </m:sub>
                            </m:sSub>
                          </m:e>
                        </m:groupChr>
                      </m:e>
                    </m:box>
                    <m:sSub>
                      <m:sSubPr>
                        <m:ctrlPr>
                          <a:rPr lang="en-US" sz="1600" i="1">
                            <a:effectLst/>
                            <a:latin typeface="Cambria Math" panose="020405030504060302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sz="1600">
                            <a:effectLst/>
                            <a:latin typeface="Cambria Math" panose="02040503050406030204" pitchFamily="18" charset="0"/>
                            <a:ea typeface="宋体" panose="02010600030101010101" pitchFamily="2" charset="-122"/>
                            <a:cs typeface="Times New Roman" panose="02020603050405020304" pitchFamily="18" charset="0"/>
                          </a:rPr>
                          <m:t>2</m:t>
                        </m:r>
                      </m:sub>
                    </m:sSub>
                    <m:box>
                      <m:boxPr>
                        <m:ctrlPr>
                          <a:rPr lang="en-US" sz="1600" i="1">
                            <a:effectLst/>
                            <a:latin typeface="Cambria Math" panose="02040503050406030204" pitchFamily="18" charset="0"/>
                          </a:rPr>
                        </m:ctrlPr>
                      </m:boxPr>
                      <m:e>
                        <m:groupChr>
                          <m:groupChrPr>
                            <m:chr m:val="→"/>
                            <m:vertJc m:val="bot"/>
                            <m:ctrlPr>
                              <a:rPr lang="en-US" sz="1600" i="1">
                                <a:effectLst/>
                                <a:latin typeface="Cambria Math" panose="02040503050406030204" pitchFamily="18" charset="0"/>
                              </a:rPr>
                            </m:ctrlPr>
                          </m:groupChrPr>
                          <m:e>
                            <m:sSub>
                              <m:sSubPr>
                                <m:ctrlPr>
                                  <a:rPr lang="en-US" sz="1600" i="1">
                                    <a:effectLst/>
                                    <a:latin typeface="Cambria Math" panose="02040503050406030204" pitchFamily="18" charset="0"/>
                                  </a:rPr>
                                </m:ctrlPr>
                              </m:sSubPr>
                              <m:e>
                                <m:r>
                                  <a:rPr lang="en-US" sz="1600">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600">
                                    <a:effectLst/>
                                    <a:latin typeface="Cambria Math" panose="02040503050406030204" pitchFamily="18" charset="0"/>
                                    <a:ea typeface="宋体" panose="02010600030101010101" pitchFamily="2" charset="-122"/>
                                    <a:cs typeface="Times New Roman" panose="02020603050405020304" pitchFamily="18" charset="0"/>
                                  </a:rPr>
                                  <m:t>2</m:t>
                                </m:r>
                              </m:sub>
                            </m:sSub>
                          </m:e>
                        </m:groupChr>
                      </m:e>
                    </m:box>
                    <m:r>
                      <a:rPr lang="en-US" sz="16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sz="1600" i="1">
                            <a:effectLst/>
                            <a:latin typeface="Cambria Math" panose="02040503050406030204" pitchFamily="18" charset="0"/>
                          </a:rPr>
                        </m:ctrlPr>
                      </m:sSubPr>
                      <m:e>
                        <m:box>
                          <m:boxPr>
                            <m:ctrlPr>
                              <a:rPr lang="en-US" sz="1600" i="1">
                                <a:effectLst/>
                                <a:latin typeface="Cambria Math" panose="02040503050406030204" pitchFamily="18" charset="0"/>
                              </a:rPr>
                            </m:ctrlPr>
                          </m:boxPr>
                          <m:e>
                            <m:groupChr>
                              <m:groupChrPr>
                                <m:chr m:val="→"/>
                                <m:vertJc m:val="bot"/>
                                <m:ctrlPr>
                                  <a:rPr lang="en-US" sz="1600" i="1">
                                    <a:effectLst/>
                                    <a:latin typeface="Cambria Math" panose="02040503050406030204" pitchFamily="18" charset="0"/>
                                  </a:rPr>
                                </m:ctrlPr>
                              </m:groupChrPr>
                              <m:e>
                                <m:sSub>
                                  <m:sSubPr>
                                    <m:ctrlPr>
                                      <a:rPr lang="en-US" sz="1600" i="1">
                                        <a:effectLst/>
                                        <a:latin typeface="Cambria Math" panose="02040503050406030204" pitchFamily="18" charset="0"/>
                                      </a:rPr>
                                    </m:ctrlPr>
                                  </m:sSubPr>
                                  <m:e>
                                    <m:r>
                                      <a:rPr lang="en-US" sz="1600">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a:effectLst/>
                                        <a:latin typeface="Cambria Math" panose="02040503050406030204" pitchFamily="18" charset="0"/>
                                        <a:ea typeface="宋体" panose="02010600030101010101" pitchFamily="2" charset="-122"/>
                                        <a:cs typeface="Times New Roman" panose="02020603050405020304" pitchFamily="18" charset="0"/>
                                      </a:rPr>
                                      <m:t>1</m:t>
                                    </m:r>
                                  </m:sub>
                                </m:sSub>
                              </m:e>
                            </m:groupChr>
                          </m:e>
                        </m:box>
                        <m:r>
                          <a:rPr lang="en-US" sz="16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Sub>
                  </m:oMath>
                </a14:m>
                <a:endParaRPr lang="en-US" sz="1600" dirty="0"/>
              </a:p>
            </p:txBody>
          </p:sp>
        </mc:Choice>
        <mc:Fallback xmlns="">
          <p:sp>
            <p:nvSpPr>
              <p:cNvPr id="5" name="Rectangle 4"/>
              <p:cNvSpPr>
                <a:spLocks noRot="1" noChangeAspect="1" noMove="1" noResize="1" noEditPoints="1" noAdjustHandles="1" noChangeArrowheads="1" noChangeShapeType="1" noTextEdit="1"/>
              </p:cNvSpPr>
              <p:nvPr/>
            </p:nvSpPr>
            <p:spPr>
              <a:xfrm>
                <a:off x="2133600" y="2618715"/>
                <a:ext cx="5029200" cy="429285"/>
              </a:xfrm>
              <a:prstGeom prst="rect">
                <a:avLst/>
              </a:prstGeom>
              <a:blipFill rotWithShape="0">
                <a:blip r:embed="rId3"/>
                <a:stretch>
                  <a:fillRect b="-2857"/>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2514600" y="4343400"/>
            <a:ext cx="4136619" cy="1712058"/>
          </a:xfrm>
          <a:prstGeom prst="rect">
            <a:avLst/>
          </a:prstGeom>
        </p:spPr>
      </p:pic>
      <p:sp>
        <p:nvSpPr>
          <p:cNvPr id="7" name="Rectangle 6"/>
          <p:cNvSpPr/>
          <p:nvPr/>
        </p:nvSpPr>
        <p:spPr>
          <a:xfrm>
            <a:off x="1962799" y="6200001"/>
            <a:ext cx="5246891" cy="240259"/>
          </a:xfrm>
          <a:prstGeom prst="rect">
            <a:avLst/>
          </a:prstGeom>
        </p:spPr>
        <p:txBody>
          <a:bodyPr wrap="square">
            <a:spAutoFit/>
          </a:bodyPr>
          <a:lstStyle/>
          <a:p>
            <a:pPr marR="0" lvl="0" algn="just">
              <a:lnSpc>
                <a:spcPts val="1100"/>
              </a:lnSpc>
              <a:spcBef>
                <a:spcPts val="0"/>
              </a:spcBef>
              <a:spcAft>
                <a:spcPts val="0"/>
              </a:spcAft>
              <a:tabLst>
                <a:tab pos="228600" algn="l"/>
              </a:tabLst>
            </a:pPr>
            <a:r>
              <a:rPr lang="en-US" sz="1200" spc="-40" dirty="0">
                <a:latin typeface="Times New Roman" panose="02020603050405020304" pitchFamily="18" charset="0"/>
                <a:ea typeface="宋体" panose="02010600030101010101" pitchFamily="2" charset="-122"/>
              </a:rPr>
              <a:t>Q. Li, Y. Zheng, </a:t>
            </a:r>
            <a:r>
              <a:rPr lang="en-US" altLang="zh-CN" sz="1200" spc="-40" dirty="0" smtClean="0">
                <a:latin typeface="Times New Roman" panose="02020603050405020304" pitchFamily="18" charset="0"/>
                <a:ea typeface="宋体" panose="02010600030101010101" pitchFamily="2" charset="-122"/>
              </a:rPr>
              <a:t>et al</a:t>
            </a:r>
            <a:r>
              <a:rPr lang="en-US" sz="1200" spc="-40" dirty="0" smtClean="0">
                <a:latin typeface="Times New Roman" panose="02020603050405020304" pitchFamily="18" charset="0"/>
                <a:ea typeface="宋体" panose="02010600030101010101" pitchFamily="2" charset="-122"/>
              </a:rPr>
              <a:t>. </a:t>
            </a:r>
            <a:r>
              <a:rPr lang="en-US" sz="1200" spc="-40" dirty="0">
                <a:latin typeface="Times New Roman" panose="02020603050405020304" pitchFamily="18" charset="0"/>
                <a:ea typeface="宋体" panose="02010600030101010101" pitchFamily="2" charset="-122"/>
              </a:rPr>
              <a:t>Mining user similarity based on location history. </a:t>
            </a:r>
            <a:r>
              <a:rPr lang="en-US" sz="1200" spc="-40" dirty="0" smtClean="0">
                <a:latin typeface="Times New Roman" panose="02020603050405020304" pitchFamily="18" charset="0"/>
                <a:ea typeface="宋体" panose="02010600030101010101" pitchFamily="2" charset="-122"/>
              </a:rPr>
              <a:t>ACM GIS 2008.</a:t>
            </a:r>
            <a:endParaRPr lang="en-US" sz="1600" dirty="0">
              <a:effectLst/>
              <a:latin typeface="Times New Roman" panose="02020603050405020304" pitchFamily="18" charset="0"/>
              <a:ea typeface="宋体" panose="02010600030101010101" pitchFamily="2" charset="-122"/>
            </a:endParaRPr>
          </a:p>
        </p:txBody>
      </p:sp>
      <p:sp>
        <p:nvSpPr>
          <p:cNvPr id="8" name="Rectangle 7"/>
          <p:cNvSpPr/>
          <p:nvPr/>
        </p:nvSpPr>
        <p:spPr>
          <a:xfrm>
            <a:off x="2323125" y="6437925"/>
            <a:ext cx="4630615" cy="276999"/>
          </a:xfrm>
          <a:prstGeom prst="rect">
            <a:avLst/>
          </a:prstGeom>
        </p:spPr>
        <p:txBody>
          <a:bodyPr wrap="square">
            <a:spAutoFit/>
          </a:bodyPr>
          <a:lstStyle/>
          <a:p>
            <a:r>
              <a:rPr lang="en-US" sz="1200" spc="-40" dirty="0">
                <a:latin typeface="Times New Roman" panose="02020603050405020304" pitchFamily="18" charset="0"/>
                <a:ea typeface="宋体" panose="02010600030101010101" pitchFamily="2" charset="-122"/>
              </a:rPr>
              <a:t>J. Yuan, Y. Zheng, </a:t>
            </a:r>
            <a:r>
              <a:rPr lang="en-US" sz="1200" spc="-40" dirty="0" smtClean="0">
                <a:latin typeface="Times New Roman" panose="02020603050405020304" pitchFamily="18" charset="0"/>
                <a:ea typeface="宋体" panose="02010600030101010101" pitchFamily="2" charset="-122"/>
              </a:rPr>
              <a:t>et al. </a:t>
            </a:r>
            <a:r>
              <a:rPr lang="en-US" sz="1200" spc="-40" dirty="0">
                <a:latin typeface="Times New Roman" panose="02020603050405020304" pitchFamily="18" charset="0"/>
                <a:ea typeface="宋体" panose="02010600030101010101" pitchFamily="2" charset="-122"/>
              </a:rPr>
              <a:t>Where to Find My Next Passenger? </a:t>
            </a:r>
            <a:r>
              <a:rPr lang="en-US" sz="1200" spc="-40" dirty="0" err="1" smtClean="0">
                <a:latin typeface="Times New Roman" panose="02020603050405020304" pitchFamily="18" charset="0"/>
                <a:ea typeface="宋体" panose="02010600030101010101" pitchFamily="2" charset="-122"/>
              </a:rPr>
              <a:t>UbiComp</a:t>
            </a:r>
            <a:r>
              <a:rPr lang="en-US" sz="1200" spc="-40" dirty="0" smtClean="0">
                <a:latin typeface="Times New Roman" panose="02020603050405020304" pitchFamily="18" charset="0"/>
                <a:ea typeface="宋体" panose="02010600030101010101" pitchFamily="2" charset="-122"/>
              </a:rPr>
              <a:t> 2011</a:t>
            </a:r>
            <a:endParaRPr lang="en-US" sz="1200" dirty="0"/>
          </a:p>
        </p:txBody>
      </p:sp>
    </p:spTree>
    <p:extLst>
      <p:ext uri="{BB962C8B-B14F-4D97-AF65-F5344CB8AC3E}">
        <p14:creationId xmlns:p14="http://schemas.microsoft.com/office/powerpoint/2010/main" val="33715387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Trajectory Data Preprocessing</a:t>
            </a:r>
            <a:endParaRPr lang="en-US" dirty="0"/>
          </a:p>
        </p:txBody>
      </p:sp>
      <p:sp>
        <p:nvSpPr>
          <p:cNvPr id="3" name="Content Placeholder 2"/>
          <p:cNvSpPr>
            <a:spLocks noGrp="1"/>
          </p:cNvSpPr>
          <p:nvPr>
            <p:ph idx="1"/>
          </p:nvPr>
        </p:nvSpPr>
        <p:spPr/>
        <p:txBody>
          <a:bodyPr>
            <a:normAutofit/>
          </a:bodyPr>
          <a:lstStyle/>
          <a:p>
            <a:r>
              <a:rPr lang="en-US" sz="2800" dirty="0" smtClean="0">
                <a:solidFill>
                  <a:schemeClr val="tx1">
                    <a:lumMod val="50000"/>
                    <a:lumOff val="50000"/>
                  </a:schemeClr>
                </a:solidFill>
              </a:rPr>
              <a:t>Noise filtering</a:t>
            </a:r>
          </a:p>
          <a:p>
            <a:r>
              <a:rPr lang="en-US" sz="2800" dirty="0">
                <a:solidFill>
                  <a:schemeClr val="tx1">
                    <a:lumMod val="50000"/>
                    <a:lumOff val="50000"/>
                  </a:schemeClr>
                </a:solidFill>
              </a:rPr>
              <a:t>Stay point detection</a:t>
            </a:r>
          </a:p>
          <a:p>
            <a:r>
              <a:rPr lang="en-US" sz="2800" dirty="0" smtClean="0"/>
              <a:t>Trajectory compression</a:t>
            </a:r>
          </a:p>
          <a:p>
            <a:r>
              <a:rPr lang="en-US" sz="2800" dirty="0" smtClean="0">
                <a:solidFill>
                  <a:schemeClr val="tx1">
                    <a:lumMod val="50000"/>
                    <a:lumOff val="50000"/>
                  </a:schemeClr>
                </a:solidFill>
              </a:rPr>
              <a:t>Trajectory Segmentation</a:t>
            </a:r>
          </a:p>
          <a:p>
            <a:r>
              <a:rPr lang="en-US" sz="2800" dirty="0" smtClean="0">
                <a:solidFill>
                  <a:schemeClr val="tx1">
                    <a:lumMod val="50000"/>
                    <a:lumOff val="50000"/>
                  </a:schemeClr>
                </a:solidFill>
              </a:rPr>
              <a:t>Map matching</a:t>
            </a:r>
            <a:endParaRPr lang="en-US" sz="2800" dirty="0">
              <a:solidFill>
                <a:schemeClr val="tx1">
                  <a:lumMod val="50000"/>
                  <a:lumOff val="50000"/>
                </a:schemeClr>
              </a:solidFill>
            </a:endParaRPr>
          </a:p>
        </p:txBody>
      </p:sp>
    </p:spTree>
    <p:extLst>
      <p:ext uri="{BB962C8B-B14F-4D97-AF65-F5344CB8AC3E}">
        <p14:creationId xmlns:p14="http://schemas.microsoft.com/office/powerpoint/2010/main" val="1476720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Trajectory Compression</a:t>
            </a:r>
            <a:endParaRPr lang="en-US" dirty="0"/>
          </a:p>
        </p:txBody>
      </p:sp>
      <p:sp>
        <p:nvSpPr>
          <p:cNvPr id="3" name="Content Placeholder 2"/>
          <p:cNvSpPr>
            <a:spLocks noGrp="1"/>
          </p:cNvSpPr>
          <p:nvPr>
            <p:ph idx="1"/>
          </p:nvPr>
        </p:nvSpPr>
        <p:spPr>
          <a:xfrm>
            <a:off x="457200" y="1295400"/>
            <a:ext cx="8229600" cy="3535362"/>
          </a:xfrm>
        </p:spPr>
        <p:txBody>
          <a:bodyPr>
            <a:normAutofit/>
          </a:bodyPr>
          <a:lstStyle/>
          <a:p>
            <a:r>
              <a:rPr lang="en-US" sz="2000" dirty="0" smtClean="0"/>
              <a:t>Two categories of compression</a:t>
            </a:r>
          </a:p>
          <a:p>
            <a:pPr lvl="1"/>
            <a:r>
              <a:rPr lang="en-US" sz="1600" dirty="0" smtClean="0"/>
              <a:t>Offline </a:t>
            </a:r>
            <a:r>
              <a:rPr lang="en-US" sz="1600" dirty="0"/>
              <a:t>compression (a.k.a. batch mode</a:t>
            </a:r>
            <a:r>
              <a:rPr lang="en-US" sz="1600" dirty="0" smtClean="0"/>
              <a:t>) </a:t>
            </a:r>
          </a:p>
          <a:p>
            <a:pPr lvl="2"/>
            <a:r>
              <a:rPr lang="en-US" sz="1400" dirty="0"/>
              <a:t>R</a:t>
            </a:r>
            <a:r>
              <a:rPr lang="en-US" sz="1400" dirty="0" smtClean="0"/>
              <a:t>educes </a:t>
            </a:r>
            <a:r>
              <a:rPr lang="en-US" sz="1400" dirty="0"/>
              <a:t>the size of trajectory after the traj­ec­tory has been fully </a:t>
            </a:r>
            <a:r>
              <a:rPr lang="en-US" sz="1400" dirty="0" smtClean="0"/>
              <a:t>generated</a:t>
            </a:r>
          </a:p>
          <a:p>
            <a:pPr lvl="2"/>
            <a:r>
              <a:rPr lang="en-US" sz="1400" dirty="0"/>
              <a:t>Applications: content sharing </a:t>
            </a:r>
            <a:r>
              <a:rPr lang="en-US" sz="1400" dirty="0" smtClean="0"/>
              <a:t>sites, </a:t>
            </a:r>
            <a:r>
              <a:rPr lang="en-US" sz="1400" dirty="0"/>
              <a:t>such as </a:t>
            </a:r>
            <a:r>
              <a:rPr lang="en-US" sz="1400" dirty="0" err="1"/>
              <a:t>Everytrail</a:t>
            </a:r>
            <a:r>
              <a:rPr lang="en-US" sz="1400" dirty="0"/>
              <a:t> and </a:t>
            </a:r>
            <a:r>
              <a:rPr lang="en-US" sz="1400" dirty="0" err="1" smtClean="0"/>
              <a:t>Bikely</a:t>
            </a:r>
            <a:endParaRPr lang="en-US" sz="1400" dirty="0"/>
          </a:p>
          <a:p>
            <a:pPr lvl="1"/>
            <a:r>
              <a:rPr lang="en-US" sz="1600" dirty="0" smtClean="0"/>
              <a:t>Online compression</a:t>
            </a:r>
          </a:p>
          <a:p>
            <a:pPr lvl="2"/>
            <a:r>
              <a:rPr lang="en-US" sz="1400" dirty="0" smtClean="0"/>
              <a:t>Compressing </a:t>
            </a:r>
            <a:r>
              <a:rPr lang="en-US" sz="1400" dirty="0"/>
              <a:t>a trajectory instantly as an object </a:t>
            </a:r>
            <a:r>
              <a:rPr lang="en-US" sz="1400" dirty="0" smtClean="0"/>
              <a:t>travels</a:t>
            </a:r>
          </a:p>
          <a:p>
            <a:pPr lvl="2"/>
            <a:r>
              <a:rPr lang="en-US" sz="1500" dirty="0"/>
              <a:t>Applications: traffic monitoring and fleet </a:t>
            </a:r>
            <a:r>
              <a:rPr lang="en-US" sz="1500" dirty="0" smtClean="0"/>
              <a:t>management</a:t>
            </a:r>
            <a:endParaRPr lang="en-US" sz="1500" dirty="0"/>
          </a:p>
          <a:p>
            <a:pPr lvl="2"/>
            <a:r>
              <a:rPr lang="en-US" sz="1600" dirty="0"/>
              <a:t>Algorithms: </a:t>
            </a:r>
            <a:r>
              <a:rPr lang="en-US" sz="1500" dirty="0" smtClean="0"/>
              <a:t>Sliding </a:t>
            </a:r>
            <a:r>
              <a:rPr lang="en-US" sz="1500" dirty="0"/>
              <a:t>Window, Open Window, and safe area-based methods</a:t>
            </a:r>
          </a:p>
          <a:p>
            <a:r>
              <a:rPr lang="en-US" sz="2000" dirty="0" smtClean="0"/>
              <a:t>Two distance </a:t>
            </a:r>
            <a:r>
              <a:rPr lang="en-US" sz="2000" dirty="0"/>
              <a:t>m</a:t>
            </a:r>
            <a:r>
              <a:rPr lang="en-US" sz="2000" dirty="0" smtClean="0"/>
              <a:t>etrics</a:t>
            </a:r>
          </a:p>
          <a:p>
            <a:pPr lvl="1"/>
            <a:r>
              <a:rPr lang="en-US" sz="1600" dirty="0"/>
              <a:t>Perpendicular Euclidean Distance </a:t>
            </a:r>
            <a:endParaRPr lang="en-US" sz="1600" dirty="0" smtClean="0"/>
          </a:p>
          <a:p>
            <a:pPr lvl="1"/>
            <a:r>
              <a:rPr lang="en-US" sz="1600" dirty="0" smtClean="0"/>
              <a:t>Time </a:t>
            </a:r>
            <a:r>
              <a:rPr lang="en-US" sz="1600" dirty="0"/>
              <a:t>Synchronized Euc­li­dean </a:t>
            </a:r>
            <a:r>
              <a:rPr lang="en-US" sz="1600" dirty="0" smtClean="0"/>
              <a:t>Distance</a:t>
            </a:r>
            <a:endParaRPr lang="en-US" sz="16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876800"/>
            <a:ext cx="6781800" cy="1600200"/>
          </a:xfrm>
          <a:prstGeom prst="rect">
            <a:avLst/>
          </a:prstGeom>
          <a:noFill/>
          <a:ln>
            <a:noFill/>
          </a:ln>
        </p:spPr>
      </p:pic>
    </p:spTree>
    <p:extLst>
      <p:ext uri="{BB962C8B-B14F-4D97-AF65-F5344CB8AC3E}">
        <p14:creationId xmlns:p14="http://schemas.microsoft.com/office/powerpoint/2010/main" val="37574625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Offline </a:t>
            </a:r>
            <a:r>
              <a:rPr lang="en-US" dirty="0" smtClean="0"/>
              <a:t>Trajectory Compression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47800"/>
                <a:ext cx="4360635" cy="1138199"/>
              </a:xfrm>
            </p:spPr>
            <p:txBody>
              <a:bodyPr>
                <a:normAutofit/>
              </a:bodyPr>
              <a:lstStyle/>
              <a:p>
                <a:pPr marL="342900" lvl="2" indent="-342900"/>
                <a:r>
                  <a:rPr lang="en-US" sz="2200" dirty="0" smtClean="0"/>
                  <a:t>Douglas-</a:t>
                </a:r>
                <a:r>
                  <a:rPr lang="en-US" sz="2200" dirty="0" err="1" smtClean="0"/>
                  <a:t>Peucker</a:t>
                </a:r>
                <a:r>
                  <a:rPr lang="en-US" sz="2200" dirty="0" smtClean="0"/>
                  <a:t> algorithm</a:t>
                </a:r>
              </a:p>
              <a:p>
                <a:pPr marL="800100" lvl="3" indent="-342900"/>
                <a:r>
                  <a:rPr lang="en-US" sz="1700" dirty="0" smtClean="0"/>
                  <a:t>Complexity: </a:t>
                </a:r>
                <a14:m>
                  <m:oMath xmlns:m="http://schemas.openxmlformats.org/officeDocument/2006/math">
                    <m:r>
                      <a:rPr lang="en-US" sz="1700" i="1">
                        <a:latin typeface="Cambria Math" panose="02040503050406030204" pitchFamily="18" charset="0"/>
                      </a:rPr>
                      <m:t>𝑂</m:t>
                    </m:r>
                    <m:r>
                      <a:rPr lang="en-US" sz="1700" i="1">
                        <a:latin typeface="Cambria Math" panose="02040503050406030204" pitchFamily="18" charset="0"/>
                      </a:rPr>
                      <m:t>(</m:t>
                    </m:r>
                    <m:sSup>
                      <m:sSupPr>
                        <m:ctrlPr>
                          <a:rPr lang="en-US" sz="1700" i="1">
                            <a:latin typeface="Cambria Math" panose="02040503050406030204" pitchFamily="18" charset="0"/>
                          </a:rPr>
                        </m:ctrlPr>
                      </m:sSupPr>
                      <m:e>
                        <m:r>
                          <a:rPr lang="en-US" sz="1700" i="1">
                            <a:latin typeface="Cambria Math" panose="02040503050406030204" pitchFamily="18" charset="0"/>
                          </a:rPr>
                          <m:t>𝑁</m:t>
                        </m:r>
                      </m:e>
                      <m:sup>
                        <m:r>
                          <a:rPr lang="en-US" sz="1700" i="1">
                            <a:latin typeface="Cambria Math" panose="02040503050406030204" pitchFamily="18" charset="0"/>
                          </a:rPr>
                          <m:t>2</m:t>
                        </m:r>
                      </m:sup>
                    </m:sSup>
                    <m:r>
                      <a:rPr lang="en-US" sz="1700" i="1">
                        <a:latin typeface="Cambria Math" panose="02040503050406030204" pitchFamily="18" charset="0"/>
                      </a:rPr>
                      <m:t>)</m:t>
                    </m:r>
                  </m:oMath>
                </a14:m>
                <a:r>
                  <a:rPr lang="en-US" sz="1700" dirty="0" smtClean="0"/>
                  <a:t> </a:t>
                </a:r>
              </a:p>
              <a:p>
                <a:pPr marL="800100" lvl="3" indent="-342900"/>
                <a:r>
                  <a:rPr lang="en-US" sz="1700" dirty="0" smtClean="0"/>
                  <a:t>Not optimal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47800"/>
                <a:ext cx="4360635" cy="1138199"/>
              </a:xfrm>
              <a:blipFill rotWithShape="0">
                <a:blip r:embed="rId2"/>
                <a:stretch>
                  <a:fillRect l="-1536" t="-3763" b="-1613"/>
                </a:stretch>
              </a:blipFill>
            </p:spPr>
            <p:txBody>
              <a:bodyPr/>
              <a:lstStyle/>
              <a:p>
                <a:r>
                  <a:rPr lang="en-US">
                    <a:noFill/>
                  </a:rPr>
                  <a:t> </a:t>
                </a:r>
              </a:p>
            </p:txBody>
          </p:sp>
        </mc:Fallback>
      </mc:AlternateContent>
      <p:pic>
        <p:nvPicPr>
          <p:cNvPr id="5" name="Picture 3"/>
          <p:cNvPicPr>
            <a:picLocks noChangeAspect="1" noChangeArrowheads="1"/>
          </p:cNvPicPr>
          <p:nvPr/>
        </p:nvPicPr>
        <p:blipFill>
          <a:blip r:embed="rId3" cstate="print"/>
          <a:srcRect/>
          <a:stretch>
            <a:fillRect/>
          </a:stretch>
        </p:blipFill>
        <p:spPr bwMode="auto">
          <a:xfrm>
            <a:off x="1263793" y="2909609"/>
            <a:ext cx="6534150" cy="1609725"/>
          </a:xfrm>
          <a:prstGeom prst="rect">
            <a:avLst/>
          </a:prstGeom>
          <a:noFill/>
          <a:ln w="9525">
            <a:noFill/>
            <a:miter lim="800000"/>
            <a:headEnd/>
            <a:tailEnd/>
          </a:ln>
        </p:spPr>
      </p:pic>
      <p:pic>
        <p:nvPicPr>
          <p:cNvPr id="6" name="Picture 4"/>
          <p:cNvPicPr>
            <a:picLocks noChangeAspect="1" noChangeArrowheads="1"/>
          </p:cNvPicPr>
          <p:nvPr/>
        </p:nvPicPr>
        <p:blipFill>
          <a:blip r:embed="rId4" cstate="print"/>
          <a:srcRect/>
          <a:stretch>
            <a:fillRect/>
          </a:stretch>
        </p:blipFill>
        <p:spPr bwMode="auto">
          <a:xfrm>
            <a:off x="1197118" y="4703207"/>
            <a:ext cx="6534150" cy="1609725"/>
          </a:xfrm>
          <a:prstGeom prst="rect">
            <a:avLst/>
          </a:prstGeom>
          <a:noFill/>
          <a:ln w="9525">
            <a:noFill/>
            <a:miter lim="800000"/>
            <a:headEnd/>
            <a:tailEnd/>
          </a:ln>
        </p:spPr>
      </p:pic>
      <p:sp>
        <p:nvSpPr>
          <p:cNvPr id="7" name="Oval 6"/>
          <p:cNvSpPr/>
          <p:nvPr/>
        </p:nvSpPr>
        <p:spPr>
          <a:xfrm rot="21304468">
            <a:off x="5250614" y="3366809"/>
            <a:ext cx="304800" cy="1219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Oval 7"/>
          <p:cNvSpPr/>
          <p:nvPr/>
        </p:nvSpPr>
        <p:spPr>
          <a:xfrm rot="348330">
            <a:off x="2795404" y="4717982"/>
            <a:ext cx="304800" cy="1371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9" name="Group 8"/>
          <p:cNvGrpSpPr/>
          <p:nvPr/>
        </p:nvGrpSpPr>
        <p:grpSpPr>
          <a:xfrm>
            <a:off x="1416193" y="5008007"/>
            <a:ext cx="3886200" cy="1093474"/>
            <a:chOff x="1524000" y="3962400"/>
            <a:chExt cx="3886200" cy="1093474"/>
          </a:xfrm>
        </p:grpSpPr>
        <p:cxnSp>
          <p:nvCxnSpPr>
            <p:cNvPr id="10" name="Straight Connector 9"/>
            <p:cNvCxnSpPr/>
            <p:nvPr/>
          </p:nvCxnSpPr>
          <p:spPr>
            <a:xfrm flipV="1">
              <a:off x="1524000" y="3962400"/>
              <a:ext cx="1531611" cy="6858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192789" y="3962400"/>
              <a:ext cx="2217411" cy="109347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4464925" y="2819400"/>
            <a:ext cx="3266343" cy="369332"/>
          </a:xfrm>
          <a:prstGeom prst="rect">
            <a:avLst/>
          </a:prstGeom>
        </p:spPr>
        <p:txBody>
          <a:bodyPr wrap="none">
            <a:spAutoFit/>
          </a:bodyPr>
          <a:lstStyle/>
          <a:p>
            <a:r>
              <a:rPr lang="en-US" dirty="0"/>
              <a:t>Split at the point with most error</a:t>
            </a:r>
          </a:p>
        </p:txBody>
      </p:sp>
      <p:sp>
        <p:nvSpPr>
          <p:cNvPr id="13" name="Rectangle 12"/>
          <p:cNvSpPr/>
          <p:nvPr/>
        </p:nvSpPr>
        <p:spPr>
          <a:xfrm>
            <a:off x="4365912" y="4723782"/>
            <a:ext cx="4244688" cy="369332"/>
          </a:xfrm>
          <a:prstGeom prst="rect">
            <a:avLst/>
          </a:prstGeom>
        </p:spPr>
        <p:txBody>
          <a:bodyPr wrap="none">
            <a:spAutoFit/>
          </a:bodyPr>
          <a:lstStyle/>
          <a:p>
            <a:r>
              <a:rPr lang="en-US" dirty="0"/>
              <a:t>Repeat until all the errors &lt; given threshold</a:t>
            </a:r>
          </a:p>
        </p:txBody>
      </p:sp>
      <mc:AlternateContent xmlns:mc="http://schemas.openxmlformats.org/markup-compatibility/2006" xmlns:a14="http://schemas.microsoft.com/office/drawing/2010/main">
        <mc:Choice Requires="a14">
          <p:sp>
            <p:nvSpPr>
              <p:cNvPr id="14" name="Rectangle 13"/>
              <p:cNvSpPr/>
              <p:nvPr/>
            </p:nvSpPr>
            <p:spPr>
              <a:xfrm>
                <a:off x="5029200" y="1434289"/>
                <a:ext cx="3200400" cy="1104085"/>
              </a:xfrm>
              <a:prstGeom prst="rect">
                <a:avLst/>
              </a:prstGeom>
            </p:spPr>
            <p:txBody>
              <a:bodyPr vert="horz" lIns="91440" tIns="45720" rIns="91440" bIns="45720" rtlCol="0">
                <a:normAutofit/>
              </a:bodyPr>
              <a:lstStyle/>
              <a:p>
                <a:pPr marL="342900" lvl="2" indent="-342900">
                  <a:spcBef>
                    <a:spcPct val="20000"/>
                  </a:spcBef>
                  <a:buFont typeface="Arial" pitchFamily="34" charset="0"/>
                  <a:buChar char="•"/>
                </a:pPr>
                <a:r>
                  <a:rPr lang="en-US" sz="2200" dirty="0"/>
                  <a:t>Bellman's algorithm</a:t>
                </a:r>
              </a:p>
              <a:p>
                <a:pPr marL="800100" lvl="3" indent="-342900">
                  <a:spcBef>
                    <a:spcPct val="20000"/>
                  </a:spcBef>
                  <a:buFont typeface="Arial" pitchFamily="34" charset="0"/>
                  <a:buChar char="–"/>
                </a:pPr>
                <a:r>
                  <a:rPr lang="en-US" sz="1700" dirty="0"/>
                  <a:t>Optimal with </a:t>
                </a:r>
                <a14:m>
                  <m:oMath xmlns:m="http://schemas.openxmlformats.org/officeDocument/2006/math">
                    <m:r>
                      <a:rPr lang="en-US" sz="1700">
                        <a:latin typeface="Cambria Math" panose="02040503050406030204" pitchFamily="18" charset="0"/>
                      </a:rPr>
                      <m:t>𝑂</m:t>
                    </m:r>
                    <m:r>
                      <a:rPr lang="en-US" sz="1700">
                        <a:latin typeface="Cambria Math" panose="02040503050406030204" pitchFamily="18" charset="0"/>
                      </a:rPr>
                      <m:t>(</m:t>
                    </m:r>
                    <m:sSup>
                      <m:sSupPr>
                        <m:ctrlPr>
                          <a:rPr lang="en-US" sz="1700" i="1">
                            <a:latin typeface="Cambria Math" panose="02040503050406030204" pitchFamily="18" charset="0"/>
                          </a:rPr>
                        </m:ctrlPr>
                      </m:sSupPr>
                      <m:e>
                        <m:r>
                          <a:rPr lang="en-US" sz="1700">
                            <a:latin typeface="Cambria Math" panose="02040503050406030204" pitchFamily="18" charset="0"/>
                          </a:rPr>
                          <m:t>𝑁</m:t>
                        </m:r>
                      </m:e>
                      <m:sup>
                        <m:r>
                          <a:rPr lang="en-US" sz="1700">
                            <a:latin typeface="Cambria Math" panose="02040503050406030204" pitchFamily="18" charset="0"/>
                          </a:rPr>
                          <m:t>3</m:t>
                        </m:r>
                      </m:sup>
                    </m:sSup>
                    <m:r>
                      <a:rPr lang="en-US" sz="1700">
                        <a:latin typeface="Cambria Math" panose="02040503050406030204" pitchFamily="18" charset="0"/>
                      </a:rPr>
                      <m:t>)</m:t>
                    </m:r>
                  </m:oMath>
                </a14:m>
                <a:r>
                  <a:rPr lang="en-US" sz="1700" dirty="0"/>
                  <a:t> </a:t>
                </a:r>
              </a:p>
              <a:p>
                <a:pPr marL="800100" lvl="3" indent="-342900">
                  <a:spcBef>
                    <a:spcPct val="20000"/>
                  </a:spcBef>
                  <a:buFont typeface="Arial" pitchFamily="34" charset="0"/>
                  <a:buChar char="–"/>
                </a:pPr>
                <a:r>
                  <a:rPr lang="en-US" sz="1700" dirty="0"/>
                  <a:t>D</a:t>
                </a:r>
                <a:r>
                  <a:rPr lang="en-US" sz="1700" dirty="0" smtClean="0"/>
                  <a:t>ynamic </a:t>
                </a:r>
                <a:r>
                  <a:rPr lang="en-US" sz="1700" dirty="0"/>
                  <a:t>programming</a:t>
                </a:r>
              </a:p>
            </p:txBody>
          </p:sp>
        </mc:Choice>
        <mc:Fallback xmlns="">
          <p:sp>
            <p:nvSpPr>
              <p:cNvPr id="14" name="Rectangle 13"/>
              <p:cNvSpPr>
                <a:spLocks noRot="1" noChangeAspect="1" noMove="1" noResize="1" noEditPoints="1" noAdjustHandles="1" noChangeArrowheads="1" noChangeShapeType="1" noTextEdit="1"/>
              </p:cNvSpPr>
              <p:nvPr/>
            </p:nvSpPr>
            <p:spPr>
              <a:xfrm>
                <a:off x="5029200" y="1434289"/>
                <a:ext cx="3200400" cy="1104085"/>
              </a:xfrm>
              <a:prstGeom prst="rect">
                <a:avLst/>
              </a:prstGeom>
              <a:blipFill rotWithShape="0">
                <a:blip r:embed="rId5"/>
                <a:stretch>
                  <a:fillRect l="-2095" t="-3315" b="-4972"/>
                </a:stretch>
              </a:blipFill>
            </p:spPr>
            <p:txBody>
              <a:bodyPr/>
              <a:lstStyle/>
              <a:p>
                <a:r>
                  <a:rPr lang="en-US">
                    <a:noFill/>
                  </a:rPr>
                  <a:t> </a:t>
                </a:r>
              </a:p>
            </p:txBody>
          </p:sp>
        </mc:Fallback>
      </mc:AlternateContent>
    </p:spTree>
    <p:extLst>
      <p:ext uri="{BB962C8B-B14F-4D97-AF65-F5344CB8AC3E}">
        <p14:creationId xmlns:p14="http://schemas.microsoft.com/office/powerpoint/2010/main" val="356136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Sliding Window - Illustration</a:t>
            </a:r>
            <a:endParaRPr lang="en-US" dirty="0"/>
          </a:p>
        </p:txBody>
      </p:sp>
      <p:sp>
        <p:nvSpPr>
          <p:cNvPr id="3" name="Content Placeholder 2"/>
          <p:cNvSpPr>
            <a:spLocks noGrp="1"/>
          </p:cNvSpPr>
          <p:nvPr>
            <p:ph idx="1"/>
          </p:nvPr>
        </p:nvSpPr>
        <p:spPr>
          <a:xfrm>
            <a:off x="533400" y="4114800"/>
            <a:ext cx="8229600" cy="2133600"/>
          </a:xfrm>
        </p:spPr>
        <p:txBody>
          <a:bodyPr>
            <a:noAutofit/>
          </a:bodyPr>
          <a:lstStyle/>
          <a:p>
            <a:r>
              <a:rPr lang="en-US" sz="1800" dirty="0" smtClean="0"/>
              <a:t>While the sliding window grows from {p</a:t>
            </a:r>
            <a:r>
              <a:rPr lang="en-US" sz="1800" baseline="-25000" dirty="0" smtClean="0"/>
              <a:t>0</a:t>
            </a:r>
            <a:r>
              <a:rPr lang="en-US" sz="1800" dirty="0" smtClean="0"/>
              <a:t>} to {p</a:t>
            </a:r>
            <a:r>
              <a:rPr lang="en-US" sz="1800" baseline="-25000" dirty="0" smtClean="0"/>
              <a:t>0</a:t>
            </a:r>
            <a:r>
              <a:rPr lang="en-US" sz="1800" dirty="0" smtClean="0"/>
              <a:t>, p</a:t>
            </a:r>
            <a:r>
              <a:rPr lang="en-US" sz="1800" baseline="-25000" dirty="0" smtClean="0"/>
              <a:t>1</a:t>
            </a:r>
            <a:r>
              <a:rPr lang="en-US" sz="1800" dirty="0" smtClean="0"/>
              <a:t>, p</a:t>
            </a:r>
            <a:r>
              <a:rPr lang="en-US" sz="1800" baseline="-25000" dirty="0" smtClean="0"/>
              <a:t>2</a:t>
            </a:r>
            <a:r>
              <a:rPr lang="en-US" sz="1800" dirty="0" smtClean="0"/>
              <a:t>, p</a:t>
            </a:r>
            <a:r>
              <a:rPr lang="en-US" sz="1800" baseline="-25000" dirty="0" smtClean="0"/>
              <a:t>3</a:t>
            </a:r>
            <a:r>
              <a:rPr lang="en-US" sz="1800" dirty="0" smtClean="0"/>
              <a:t>}, all the errors between fitting line segments and the original trajectory are not greater than the specified error threshold. </a:t>
            </a:r>
          </a:p>
          <a:p>
            <a:endParaRPr lang="en-US" sz="1800" dirty="0" smtClean="0"/>
          </a:p>
          <a:p>
            <a:r>
              <a:rPr lang="en-US" sz="1800" dirty="0" smtClean="0"/>
              <a:t>When p</a:t>
            </a:r>
            <a:r>
              <a:rPr lang="en-US" sz="1800" baseline="-25000" dirty="0" smtClean="0"/>
              <a:t>4</a:t>
            </a:r>
            <a:r>
              <a:rPr lang="en-US" sz="1800" dirty="0" smtClean="0"/>
              <a:t> is included, the error for p</a:t>
            </a:r>
            <a:r>
              <a:rPr lang="en-US" sz="1800" baseline="-25000" dirty="0" smtClean="0"/>
              <a:t>2</a:t>
            </a:r>
            <a:r>
              <a:rPr lang="en-US" sz="1800" dirty="0" smtClean="0"/>
              <a:t> exceeds the threshold, so p</a:t>
            </a:r>
            <a:r>
              <a:rPr lang="en-US" sz="1800" baseline="-25000" dirty="0" smtClean="0"/>
              <a:t>0</a:t>
            </a:r>
            <a:r>
              <a:rPr lang="en-US" sz="1800" dirty="0" smtClean="0"/>
              <a:t>p</a:t>
            </a:r>
            <a:r>
              <a:rPr lang="en-US" sz="1800" baseline="-25000" dirty="0" smtClean="0"/>
              <a:t>3</a:t>
            </a:r>
            <a:r>
              <a:rPr lang="en-US" sz="1800" dirty="0" smtClean="0"/>
              <a:t> is included in the approximate trajectory and p</a:t>
            </a:r>
            <a:r>
              <a:rPr lang="en-US" sz="1800" baseline="-25000" dirty="0" smtClean="0"/>
              <a:t>3</a:t>
            </a:r>
            <a:r>
              <a:rPr lang="en-US" sz="1800" dirty="0" smtClean="0"/>
              <a:t> is set as the anchor to continue.   </a:t>
            </a:r>
            <a:endParaRPr lang="en-US" sz="1800" dirty="0"/>
          </a:p>
        </p:txBody>
      </p:sp>
      <p:pic>
        <p:nvPicPr>
          <p:cNvPr id="3074" name="Picture 2"/>
          <p:cNvPicPr>
            <a:picLocks noChangeAspect="1" noChangeArrowheads="1"/>
          </p:cNvPicPr>
          <p:nvPr/>
        </p:nvPicPr>
        <p:blipFill>
          <a:blip r:embed="rId2" cstate="print"/>
          <a:srcRect/>
          <a:stretch>
            <a:fillRect/>
          </a:stretch>
        </p:blipFill>
        <p:spPr bwMode="auto">
          <a:xfrm>
            <a:off x="1295400" y="2047875"/>
            <a:ext cx="6534150" cy="1609725"/>
          </a:xfrm>
          <a:prstGeom prst="rect">
            <a:avLst/>
          </a:prstGeom>
          <a:noFill/>
          <a:ln w="9525">
            <a:noFill/>
            <a:miter lim="800000"/>
            <a:headEnd/>
            <a:tailEnd/>
          </a:ln>
        </p:spPr>
      </p:pic>
    </p:spTree>
    <p:extLst>
      <p:ext uri="{BB962C8B-B14F-4D97-AF65-F5344CB8AC3E}">
        <p14:creationId xmlns:p14="http://schemas.microsoft.com/office/powerpoint/2010/main" val="35996339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Open Window</a:t>
            </a:r>
            <a:endParaRPr lang="en-US" dirty="0"/>
          </a:p>
        </p:txBody>
      </p:sp>
      <p:sp>
        <p:nvSpPr>
          <p:cNvPr id="3" name="Content Placeholder 2"/>
          <p:cNvSpPr>
            <a:spLocks noGrp="1"/>
          </p:cNvSpPr>
          <p:nvPr>
            <p:ph idx="1"/>
          </p:nvPr>
        </p:nvSpPr>
        <p:spPr>
          <a:xfrm>
            <a:off x="457200" y="3856037"/>
            <a:ext cx="8229600" cy="2011363"/>
          </a:xfrm>
        </p:spPr>
        <p:txBody>
          <a:bodyPr>
            <a:noAutofit/>
          </a:bodyPr>
          <a:lstStyle/>
          <a:p>
            <a:endParaRPr lang="en-US" sz="1800" dirty="0" smtClean="0"/>
          </a:p>
          <a:p>
            <a:r>
              <a:rPr lang="en-US" sz="1800" dirty="0" smtClean="0"/>
              <a:t>Different from the sliding window, choose location points with the highest error in the sliding window as the closing point of the approximating line segment as well as the new anchor point.</a:t>
            </a:r>
          </a:p>
          <a:p>
            <a:r>
              <a:rPr lang="en-US" sz="1800" dirty="0" smtClean="0"/>
              <a:t>When p</a:t>
            </a:r>
            <a:r>
              <a:rPr lang="en-US" sz="1800" baseline="-25000" dirty="0" smtClean="0"/>
              <a:t>4</a:t>
            </a:r>
            <a:r>
              <a:rPr lang="en-US" sz="1800" dirty="0" smtClean="0"/>
              <a:t> is included, the error for p</a:t>
            </a:r>
            <a:r>
              <a:rPr lang="en-US" sz="1800" baseline="-25000" dirty="0" smtClean="0"/>
              <a:t>2</a:t>
            </a:r>
            <a:r>
              <a:rPr lang="en-US" sz="1800" dirty="0" smtClean="0"/>
              <a:t> exceeds the threshold, so p</a:t>
            </a:r>
            <a:r>
              <a:rPr lang="en-US" sz="1800" baseline="-25000" dirty="0" smtClean="0"/>
              <a:t>0</a:t>
            </a:r>
            <a:r>
              <a:rPr lang="en-US" sz="1800" dirty="0" smtClean="0"/>
              <a:t>p</a:t>
            </a:r>
            <a:r>
              <a:rPr lang="en-US" sz="1800" baseline="-25000" dirty="0" smtClean="0"/>
              <a:t>2</a:t>
            </a:r>
            <a:r>
              <a:rPr lang="en-US" sz="1800" dirty="0" smtClean="0"/>
              <a:t> is included in the approximate trajectory and p</a:t>
            </a:r>
            <a:r>
              <a:rPr lang="en-US" sz="1800" baseline="-25000" dirty="0" smtClean="0"/>
              <a:t>2</a:t>
            </a:r>
            <a:r>
              <a:rPr lang="en-US" sz="1800" dirty="0" smtClean="0"/>
              <a:t> </a:t>
            </a:r>
            <a:r>
              <a:rPr lang="en-US" sz="1800" dirty="0"/>
              <a:t>is set as the anchor </a:t>
            </a:r>
            <a:r>
              <a:rPr lang="en-US" sz="1800" dirty="0" smtClean="0"/>
              <a:t>to </a:t>
            </a:r>
            <a:r>
              <a:rPr lang="en-US" sz="1800" dirty="0"/>
              <a:t>continue. </a:t>
            </a:r>
          </a:p>
        </p:txBody>
      </p:sp>
      <p:pic>
        <p:nvPicPr>
          <p:cNvPr id="4098" name="Picture 2"/>
          <p:cNvPicPr>
            <a:picLocks noChangeAspect="1" noChangeArrowheads="1"/>
          </p:cNvPicPr>
          <p:nvPr/>
        </p:nvPicPr>
        <p:blipFill>
          <a:blip r:embed="rId2" cstate="print"/>
          <a:srcRect/>
          <a:stretch>
            <a:fillRect/>
          </a:stretch>
        </p:blipFill>
        <p:spPr bwMode="auto">
          <a:xfrm>
            <a:off x="1376363" y="1895475"/>
            <a:ext cx="6391275" cy="1609725"/>
          </a:xfrm>
          <a:prstGeom prst="rect">
            <a:avLst/>
          </a:prstGeom>
          <a:noFill/>
          <a:ln w="9525">
            <a:noFill/>
            <a:miter lim="800000"/>
            <a:headEnd/>
            <a:tailEnd/>
          </a:ln>
        </p:spPr>
      </p:pic>
    </p:spTree>
    <p:extLst>
      <p:ext uri="{BB962C8B-B14F-4D97-AF65-F5344CB8AC3E}">
        <p14:creationId xmlns:p14="http://schemas.microsoft.com/office/powerpoint/2010/main" val="27859279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800" dirty="0" smtClean="0"/>
              <a:t>Safe Zone-Based Method - Illustration</a:t>
            </a:r>
            <a:endParaRPr lang="zh-CN" altLang="en-US" sz="3800" dirty="0"/>
          </a:p>
        </p:txBody>
      </p:sp>
      <p:sp>
        <p:nvSpPr>
          <p:cNvPr id="3" name="Content Placeholder 2"/>
          <p:cNvSpPr>
            <a:spLocks noGrp="1"/>
          </p:cNvSpPr>
          <p:nvPr>
            <p:ph idx="1"/>
          </p:nvPr>
        </p:nvSpPr>
        <p:spPr/>
        <p:txBody>
          <a:bodyPr/>
          <a:lstStyle/>
          <a:p>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819400"/>
            <a:ext cx="7086600" cy="2515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81482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Semantic Meaning-Based Methods (TS)</a:t>
            </a:r>
            <a:endParaRPr lang="en-US" sz="4000" dirty="0"/>
          </a:p>
        </p:txBody>
      </p:sp>
      <p:sp>
        <p:nvSpPr>
          <p:cNvPr id="3" name="Content Placeholder 2"/>
          <p:cNvSpPr>
            <a:spLocks noGrp="1"/>
          </p:cNvSpPr>
          <p:nvPr>
            <p:ph idx="1"/>
          </p:nvPr>
        </p:nvSpPr>
        <p:spPr>
          <a:xfrm>
            <a:off x="457200" y="1447800"/>
            <a:ext cx="8229600" cy="2667000"/>
          </a:xfrm>
        </p:spPr>
        <p:txBody>
          <a:bodyPr>
            <a:normAutofit/>
          </a:bodyPr>
          <a:lstStyle/>
          <a:p>
            <a:r>
              <a:rPr lang="en-US" sz="2000" dirty="0" smtClean="0"/>
              <a:t>Keep </a:t>
            </a:r>
            <a:r>
              <a:rPr lang="en-US" sz="2000" dirty="0"/>
              <a:t>the semantic meanings of a </a:t>
            </a:r>
            <a:r>
              <a:rPr lang="en-US" sz="2000" dirty="0" smtClean="0"/>
              <a:t>trajectory</a:t>
            </a:r>
          </a:p>
          <a:p>
            <a:r>
              <a:rPr lang="en-US" sz="2000" dirty="0" smtClean="0"/>
              <a:t>Some </a:t>
            </a:r>
            <a:r>
              <a:rPr lang="en-US" sz="2000" dirty="0"/>
              <a:t>special points </a:t>
            </a:r>
            <a:r>
              <a:rPr lang="en-US" sz="2000" dirty="0" smtClean="0"/>
              <a:t>would </a:t>
            </a:r>
            <a:r>
              <a:rPr lang="en-US" sz="2000" dirty="0"/>
              <a:t>be more significant </a:t>
            </a:r>
            <a:endParaRPr lang="en-US" sz="2000" dirty="0" smtClean="0"/>
          </a:p>
          <a:p>
            <a:pPr lvl="1"/>
            <a:r>
              <a:rPr lang="en-US" sz="1800" dirty="0" smtClean="0"/>
              <a:t>a </a:t>
            </a:r>
            <a:r>
              <a:rPr lang="en-US" sz="1800" dirty="0"/>
              <a:t>user stayed, </a:t>
            </a:r>
            <a:endParaRPr lang="en-US" sz="1800" dirty="0" smtClean="0"/>
          </a:p>
          <a:p>
            <a:pPr lvl="1"/>
            <a:r>
              <a:rPr lang="en-US" sz="1800" dirty="0" smtClean="0"/>
              <a:t>took </a:t>
            </a:r>
            <a:r>
              <a:rPr lang="en-US" sz="1800" dirty="0"/>
              <a:t>photos, or </a:t>
            </a:r>
            <a:endParaRPr lang="en-US" sz="1800" dirty="0" smtClean="0"/>
          </a:p>
          <a:p>
            <a:pPr lvl="1"/>
            <a:r>
              <a:rPr lang="en-US" sz="1800" dirty="0" smtClean="0"/>
              <a:t>changed </a:t>
            </a:r>
            <a:r>
              <a:rPr lang="en-US" sz="1800" dirty="0"/>
              <a:t>direction </a:t>
            </a:r>
            <a:r>
              <a:rPr lang="en-US" sz="1800" dirty="0" smtClean="0"/>
              <a:t>greatly</a:t>
            </a:r>
            <a:endParaRPr lang="en-US" sz="1800" dirty="0"/>
          </a:p>
        </p:txBody>
      </p:sp>
      <p:sp>
        <p:nvSpPr>
          <p:cNvPr id="5" name="Rectangle 4"/>
          <p:cNvSpPr/>
          <p:nvPr/>
        </p:nvSpPr>
        <p:spPr>
          <a:xfrm>
            <a:off x="0" y="6337012"/>
            <a:ext cx="9144000" cy="292388"/>
          </a:xfrm>
          <a:prstGeom prst="rect">
            <a:avLst/>
          </a:prstGeom>
        </p:spPr>
        <p:txBody>
          <a:bodyPr wrap="square">
            <a:spAutoFit/>
          </a:bodyPr>
          <a:lstStyle/>
          <a:p>
            <a:r>
              <a:rPr lang="en-US" sz="1300" dirty="0" err="1"/>
              <a:t>Yukun</a:t>
            </a:r>
            <a:r>
              <a:rPr lang="en-US" sz="1300" dirty="0"/>
              <a:t> </a:t>
            </a:r>
            <a:r>
              <a:rPr lang="en-US" sz="1300" dirty="0" smtClean="0"/>
              <a:t>Chen, </a:t>
            </a:r>
            <a:r>
              <a:rPr lang="en-US" sz="1300" dirty="0"/>
              <a:t>Kai </a:t>
            </a:r>
            <a:r>
              <a:rPr lang="en-US" sz="1300" dirty="0" smtClean="0"/>
              <a:t>Jiang,</a:t>
            </a:r>
            <a:r>
              <a:rPr lang="en-US" sz="1300" b="1" dirty="0" smtClean="0"/>
              <a:t> </a:t>
            </a:r>
            <a:r>
              <a:rPr lang="en-US" sz="1300" b="1" dirty="0"/>
              <a:t>Yu Zheng</a:t>
            </a:r>
            <a:r>
              <a:rPr lang="en-US" sz="1300" dirty="0"/>
              <a:t>, </a:t>
            </a:r>
            <a:r>
              <a:rPr lang="en-US" sz="1300" dirty="0" smtClean="0"/>
              <a:t>et al. </a:t>
            </a:r>
            <a:r>
              <a:rPr lang="en-US" sz="1300" dirty="0">
                <a:hlinkClick r:id="rId2"/>
              </a:rPr>
              <a:t>Trajectory Simplification Method for Location-Based Social Networking Services</a:t>
            </a:r>
            <a:r>
              <a:rPr lang="en-US" sz="1300" dirty="0"/>
              <a:t>. In </a:t>
            </a:r>
            <a:r>
              <a:rPr lang="en-US" sz="1300" dirty="0" smtClean="0"/>
              <a:t>LBSN </a:t>
            </a:r>
            <a:r>
              <a:rPr lang="en-US" sz="1300" dirty="0"/>
              <a:t>2009.</a:t>
            </a:r>
          </a:p>
        </p:txBody>
      </p:sp>
      <p:pic>
        <p:nvPicPr>
          <p:cNvPr id="6" name="Picture 5"/>
          <p:cNvPicPr/>
          <p:nvPr/>
        </p:nvPicPr>
        <p:blipFill>
          <a:blip r:embed="rId3"/>
          <a:srcRect/>
          <a:stretch>
            <a:fillRect/>
          </a:stretch>
        </p:blipFill>
        <p:spPr bwMode="auto">
          <a:xfrm>
            <a:off x="1066800" y="3428712"/>
            <a:ext cx="7162800" cy="2743488"/>
          </a:xfrm>
          <a:prstGeom prst="rect">
            <a:avLst/>
          </a:prstGeom>
          <a:noFill/>
          <a:ln w="9525">
            <a:noFill/>
            <a:miter lim="800000"/>
            <a:headEnd/>
            <a:tailEnd/>
          </a:ln>
        </p:spPr>
      </p:pic>
    </p:spTree>
    <p:extLst>
      <p:ext uri="{BB962C8B-B14F-4D97-AF65-F5344CB8AC3E}">
        <p14:creationId xmlns:p14="http://schemas.microsoft.com/office/powerpoint/2010/main" val="10858281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rcRect/>
          <a:stretch>
            <a:fillRect/>
          </a:stretch>
        </p:blipFill>
        <p:spPr bwMode="auto">
          <a:xfrm>
            <a:off x="1227093" y="533400"/>
            <a:ext cx="7383507" cy="2895600"/>
          </a:xfrm>
          <a:prstGeom prst="rect">
            <a:avLst/>
          </a:prstGeom>
          <a:noFill/>
          <a:ln w="9525">
            <a:noFill/>
            <a:miter lim="800000"/>
            <a:headEnd/>
            <a:tailEnd/>
          </a:ln>
        </p:spPr>
      </p:pic>
      <p:pic>
        <p:nvPicPr>
          <p:cNvPr id="6" name="Picture 5"/>
          <p:cNvPicPr/>
          <p:nvPr/>
        </p:nvPicPr>
        <p:blipFill>
          <a:blip r:embed="rId3"/>
          <a:srcRect/>
          <a:stretch>
            <a:fillRect/>
          </a:stretch>
        </p:blipFill>
        <p:spPr bwMode="auto">
          <a:xfrm>
            <a:off x="1227092" y="3733800"/>
            <a:ext cx="7383507" cy="2895600"/>
          </a:xfrm>
          <a:prstGeom prst="rect">
            <a:avLst/>
          </a:prstGeom>
          <a:noFill/>
          <a:ln w="9525">
            <a:noFill/>
            <a:miter lim="800000"/>
            <a:headEnd/>
            <a:tailEnd/>
          </a:ln>
        </p:spPr>
      </p:pic>
      <p:sp>
        <p:nvSpPr>
          <p:cNvPr id="7" name="Rectangle 6"/>
          <p:cNvSpPr/>
          <p:nvPr/>
        </p:nvSpPr>
        <p:spPr>
          <a:xfrm>
            <a:off x="1227092" y="152400"/>
            <a:ext cx="7383507" cy="369332"/>
          </a:xfrm>
          <a:prstGeom prst="rect">
            <a:avLst/>
          </a:prstGeom>
        </p:spPr>
        <p:txBody>
          <a:bodyPr wrap="square">
            <a:spAutoFit/>
          </a:bodyPr>
          <a:lstStyle/>
          <a:p>
            <a:pPr marL="342900" lvl="2" indent="-342900"/>
            <a:r>
              <a:rPr lang="en-US" dirty="0"/>
              <a:t>Douglas-</a:t>
            </a:r>
            <a:r>
              <a:rPr lang="en-US" dirty="0" err="1"/>
              <a:t>Peucker</a:t>
            </a:r>
            <a:r>
              <a:rPr lang="en-US" dirty="0"/>
              <a:t> algorithm</a:t>
            </a:r>
          </a:p>
        </p:txBody>
      </p:sp>
    </p:spTree>
    <p:extLst>
      <p:ext uri="{BB962C8B-B14F-4D97-AF65-F5344CB8AC3E}">
        <p14:creationId xmlns:p14="http://schemas.microsoft.com/office/powerpoint/2010/main" val="27874372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Paradigm of Trajectory Data Mining</a:t>
            </a:r>
            <a:endParaRPr lang="en-US" dirty="0"/>
          </a:p>
        </p:txBody>
      </p:sp>
      <p:pic>
        <p:nvPicPr>
          <p:cNvPr id="4" name="Picture 3"/>
          <p:cNvPicPr>
            <a:picLocks noChangeAspect="1"/>
          </p:cNvPicPr>
          <p:nvPr/>
        </p:nvPicPr>
        <p:blipFill>
          <a:blip r:embed="rId2"/>
          <a:stretch>
            <a:fillRect/>
          </a:stretch>
        </p:blipFill>
        <p:spPr>
          <a:xfrm>
            <a:off x="2286000" y="1600200"/>
            <a:ext cx="5033686" cy="4114800"/>
          </a:xfrm>
          <a:prstGeom prst="rect">
            <a:avLst/>
          </a:prstGeom>
        </p:spPr>
      </p:pic>
      <p:sp>
        <p:nvSpPr>
          <p:cNvPr id="3" name="Rectangle 2"/>
          <p:cNvSpPr/>
          <p:nvPr/>
        </p:nvSpPr>
        <p:spPr>
          <a:xfrm>
            <a:off x="609600" y="6096000"/>
            <a:ext cx="8229600" cy="276999"/>
          </a:xfrm>
          <a:prstGeom prst="rect">
            <a:avLst/>
          </a:prstGeom>
        </p:spPr>
        <p:txBody>
          <a:bodyPr wrap="square">
            <a:spAutoFit/>
          </a:bodyPr>
          <a:lstStyle/>
          <a:p>
            <a:pPr algn="ctr"/>
            <a:r>
              <a:rPr lang="en-US" sz="1200" dirty="0"/>
              <a:t>Yu Zheng. </a:t>
            </a:r>
            <a:r>
              <a:rPr lang="en-US" sz="1200" dirty="0">
                <a:hlinkClick r:id="rId3"/>
              </a:rPr>
              <a:t>Trajectory Data Mining: An Overview</a:t>
            </a:r>
            <a:r>
              <a:rPr lang="en-US" sz="1200" dirty="0"/>
              <a:t>. ACM Transactions on Intelligent Systems and </a:t>
            </a:r>
            <a:r>
              <a:rPr lang="en-US" sz="1200" dirty="0" smtClean="0"/>
              <a:t>Technology. </a:t>
            </a:r>
            <a:r>
              <a:rPr lang="en-US" sz="1200" dirty="0"/>
              <a:t>2015, vol. 6, issue 3.</a:t>
            </a:r>
          </a:p>
        </p:txBody>
      </p:sp>
      <p:sp>
        <p:nvSpPr>
          <p:cNvPr id="5" name="Rectangle 4"/>
          <p:cNvSpPr/>
          <p:nvPr/>
        </p:nvSpPr>
        <p:spPr>
          <a:xfrm>
            <a:off x="2266950" y="3859334"/>
            <a:ext cx="4191000" cy="71266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17748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02350"/>
          </a:xfrm>
        </p:spPr>
        <p:txBody>
          <a:bodyPr/>
          <a:lstStyle/>
          <a:p>
            <a:r>
              <a:rPr lang="en-US" dirty="0" smtClean="0"/>
              <a:t>TS Algorithm - Illustration</a:t>
            </a:r>
            <a:endParaRPr lang="en-US" dirty="0"/>
          </a:p>
        </p:txBody>
      </p:sp>
      <p:sp>
        <p:nvSpPr>
          <p:cNvPr id="3" name="Content Placeholder 2"/>
          <p:cNvSpPr>
            <a:spLocks noGrp="1"/>
          </p:cNvSpPr>
          <p:nvPr>
            <p:ph idx="1"/>
          </p:nvPr>
        </p:nvSpPr>
        <p:spPr>
          <a:xfrm>
            <a:off x="457200" y="990600"/>
            <a:ext cx="8229600" cy="1524000"/>
          </a:xfrm>
        </p:spPr>
        <p:txBody>
          <a:bodyPr>
            <a:normAutofit/>
          </a:bodyPr>
          <a:lstStyle/>
          <a:p>
            <a:r>
              <a:rPr lang="en-US" sz="2000" dirty="0" smtClean="0"/>
              <a:t>Walk-based trajectory segmentation</a:t>
            </a:r>
          </a:p>
          <a:p>
            <a:r>
              <a:rPr lang="en-US" sz="2000" dirty="0" smtClean="0"/>
              <a:t>Points assignment for each segment</a:t>
            </a:r>
          </a:p>
          <a:p>
            <a:r>
              <a:rPr lang="en-US" sz="2000" dirty="0"/>
              <a:t>W</a:t>
            </a:r>
            <a:r>
              <a:rPr lang="en-US" sz="2000" dirty="0" smtClean="0"/>
              <a:t>eight each point in each segment</a:t>
            </a:r>
            <a:endParaRPr lang="en-US" sz="2000" dirty="0"/>
          </a:p>
        </p:txBody>
      </p:sp>
      <p:pic>
        <p:nvPicPr>
          <p:cNvPr id="4" name="Picture 3"/>
          <p:cNvPicPr/>
          <p:nvPr/>
        </p:nvPicPr>
        <p:blipFill>
          <a:blip r:embed="rId2"/>
          <a:srcRect/>
          <a:stretch>
            <a:fillRect/>
          </a:stretch>
        </p:blipFill>
        <p:spPr bwMode="auto">
          <a:xfrm>
            <a:off x="609600" y="2209800"/>
            <a:ext cx="4876800" cy="1794289"/>
          </a:xfrm>
          <a:prstGeom prst="rect">
            <a:avLst/>
          </a:prstGeom>
          <a:noFill/>
          <a:ln w="9525">
            <a:noFill/>
            <a:miter lim="800000"/>
            <a:headEnd/>
            <a:tailEnd/>
          </a:ln>
        </p:spPr>
      </p:pic>
      <p:pic>
        <p:nvPicPr>
          <p:cNvPr id="6" name="Picture 5"/>
          <p:cNvPicPr/>
          <p:nvPr/>
        </p:nvPicPr>
        <p:blipFill>
          <a:blip r:embed="rId3"/>
          <a:srcRect/>
          <a:stretch>
            <a:fillRect/>
          </a:stretch>
        </p:blipFill>
        <p:spPr bwMode="auto">
          <a:xfrm>
            <a:off x="5791200" y="990600"/>
            <a:ext cx="3200400" cy="2209800"/>
          </a:xfrm>
          <a:prstGeom prst="rect">
            <a:avLst/>
          </a:prstGeom>
          <a:noFill/>
          <a:ln w="9525">
            <a:noFill/>
            <a:miter lim="800000"/>
            <a:headEnd/>
            <a:tailEnd/>
          </a:ln>
        </p:spPr>
      </p:pic>
      <p:grpSp>
        <p:nvGrpSpPr>
          <p:cNvPr id="39" name="Group 38"/>
          <p:cNvGrpSpPr/>
          <p:nvPr/>
        </p:nvGrpSpPr>
        <p:grpSpPr>
          <a:xfrm>
            <a:off x="419101" y="4724400"/>
            <a:ext cx="5372100" cy="2043473"/>
            <a:chOff x="419101" y="4724400"/>
            <a:chExt cx="5372100" cy="2043473"/>
          </a:xfrm>
        </p:grpSpPr>
        <p:sp>
          <p:nvSpPr>
            <p:cNvPr id="12" name="Text Placeholder 6"/>
            <p:cNvSpPr txBox="1">
              <a:spLocks/>
            </p:cNvSpPr>
            <p:nvPr/>
          </p:nvSpPr>
          <p:spPr>
            <a:xfrm>
              <a:off x="419101" y="4724400"/>
              <a:ext cx="5372100" cy="161215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dirty="0" smtClean="0"/>
                <a:t>Distance between a point and its nearest neighbors</a:t>
              </a:r>
            </a:p>
            <a:p>
              <a:endParaRPr lang="en-US" altLang="zh-CN" sz="2400" dirty="0" smtClean="0"/>
            </a:p>
            <a:p>
              <a:pPr marL="0" indent="0">
                <a:buNone/>
              </a:pPr>
              <a:r>
                <a:rPr lang="en-US" altLang="zh-CN" sz="1600" dirty="0" smtClean="0"/>
                <a:t>Heading change of a point</a:t>
              </a:r>
            </a:p>
            <a:p>
              <a:endParaRPr lang="en-US" altLang="zh-CN" sz="1600" dirty="0" smtClean="0"/>
            </a:p>
            <a:p>
              <a:pPr marL="0" indent="0">
                <a:buNone/>
              </a:pPr>
              <a:r>
                <a:rPr lang="en-US" sz="1600" dirty="0" smtClean="0"/>
                <a:t>Accumulated Heading Change</a:t>
              </a:r>
              <a:endParaRPr lang="zh-CN" altLang="en-US" sz="1600" dirty="0"/>
            </a:p>
          </p:txBody>
        </p:sp>
        <p:pic>
          <p:nvPicPr>
            <p:cNvPr id="13" name="Picture 4"/>
            <p:cNvPicPr>
              <a:picLocks noChangeAspect="1" noChangeArrowheads="1"/>
            </p:cNvPicPr>
            <p:nvPr/>
          </p:nvPicPr>
          <p:blipFill>
            <a:blip r:embed="rId4"/>
            <a:srcRect l="30567" t="2632" r="30955" b="11244"/>
            <a:stretch>
              <a:fillRect/>
            </a:stretch>
          </p:blipFill>
          <p:spPr bwMode="auto">
            <a:xfrm>
              <a:off x="457200" y="5008034"/>
              <a:ext cx="3981450" cy="402166"/>
            </a:xfrm>
            <a:prstGeom prst="rect">
              <a:avLst/>
            </a:prstGeom>
            <a:noFill/>
            <a:ln w="9525">
              <a:noFill/>
              <a:miter lim="800000"/>
              <a:headEnd/>
              <a:tailEnd/>
            </a:ln>
            <a:effectLst/>
          </p:spPr>
        </p:pic>
        <p:pic>
          <p:nvPicPr>
            <p:cNvPr id="14" name="Picture 2"/>
            <p:cNvPicPr>
              <a:picLocks noChangeAspect="1" noChangeArrowheads="1"/>
            </p:cNvPicPr>
            <p:nvPr/>
          </p:nvPicPr>
          <p:blipFill>
            <a:blip r:embed="rId5"/>
            <a:srcRect l="42032" t="-10287" r="42810" b="19856"/>
            <a:stretch>
              <a:fillRect/>
            </a:stretch>
          </p:blipFill>
          <p:spPr bwMode="auto">
            <a:xfrm>
              <a:off x="3123428" y="5288366"/>
              <a:ext cx="1620022" cy="436159"/>
            </a:xfrm>
            <a:prstGeom prst="rect">
              <a:avLst/>
            </a:prstGeom>
            <a:noFill/>
            <a:ln w="9525">
              <a:noFill/>
              <a:miter lim="800000"/>
              <a:headEnd/>
              <a:tailEnd/>
            </a:ln>
            <a:effectLst/>
          </p:spPr>
        </p:pic>
        <p:pic>
          <p:nvPicPr>
            <p:cNvPr id="15" name="Picture 3"/>
            <p:cNvPicPr>
              <a:picLocks noChangeAspect="1" noChangeArrowheads="1"/>
            </p:cNvPicPr>
            <p:nvPr/>
          </p:nvPicPr>
          <p:blipFill>
            <a:blip r:embed="rId6"/>
            <a:srcRect l="41838" r="41449" b="12968"/>
            <a:stretch>
              <a:fillRect/>
            </a:stretch>
          </p:blipFill>
          <p:spPr bwMode="auto">
            <a:xfrm>
              <a:off x="3105150" y="5664944"/>
              <a:ext cx="1805686" cy="773956"/>
            </a:xfrm>
            <a:prstGeom prst="rect">
              <a:avLst/>
            </a:prstGeom>
            <a:noFill/>
            <a:ln w="9525">
              <a:noFill/>
              <a:miter lim="800000"/>
              <a:headEnd/>
              <a:tailEnd/>
            </a:ln>
            <a:effectLst/>
          </p:spPr>
        </p:pic>
        <p:pic>
          <p:nvPicPr>
            <p:cNvPr id="34" name="Picture 4"/>
            <p:cNvPicPr>
              <a:picLocks noChangeAspect="1" noChangeArrowheads="1"/>
            </p:cNvPicPr>
            <p:nvPr/>
          </p:nvPicPr>
          <p:blipFill>
            <a:blip r:embed="rId7"/>
            <a:srcRect l="37916" t="413" r="37916" b="5372"/>
            <a:stretch>
              <a:fillRect/>
            </a:stretch>
          </p:blipFill>
          <p:spPr bwMode="auto">
            <a:xfrm>
              <a:off x="432091" y="6267450"/>
              <a:ext cx="2844509" cy="500423"/>
            </a:xfrm>
            <a:prstGeom prst="rect">
              <a:avLst/>
            </a:prstGeom>
            <a:noFill/>
            <a:ln w="28575">
              <a:noFill/>
              <a:miter lim="800000"/>
              <a:headEnd/>
              <a:tailEnd/>
            </a:ln>
            <a:effectLst/>
          </p:spPr>
        </p:pic>
      </p:grpSp>
      <p:grpSp>
        <p:nvGrpSpPr>
          <p:cNvPr id="50" name="Group 49"/>
          <p:cNvGrpSpPr/>
          <p:nvPr/>
        </p:nvGrpSpPr>
        <p:grpSpPr>
          <a:xfrm>
            <a:off x="819737" y="3276600"/>
            <a:ext cx="8400463" cy="3403601"/>
            <a:chOff x="819737" y="3276600"/>
            <a:chExt cx="8400463" cy="3403601"/>
          </a:xfrm>
        </p:grpSpPr>
        <p:grpSp>
          <p:nvGrpSpPr>
            <p:cNvPr id="35" name="Group 34"/>
            <p:cNvGrpSpPr/>
            <p:nvPr/>
          </p:nvGrpSpPr>
          <p:grpSpPr>
            <a:xfrm>
              <a:off x="5610224" y="3276600"/>
              <a:ext cx="3609976" cy="1072754"/>
              <a:chOff x="5610224" y="3276600"/>
              <a:chExt cx="3609976" cy="1072754"/>
            </a:xfrm>
          </p:grpSpPr>
          <mc:AlternateContent xmlns:mc="http://schemas.openxmlformats.org/markup-compatibility/2006" xmlns:a14="http://schemas.microsoft.com/office/drawing/2010/main">
            <mc:Choice Requires="a14">
              <p:sp>
                <p:nvSpPr>
                  <p:cNvPr id="7" name="Rectangle 6"/>
                  <p:cNvSpPr/>
                  <p:nvPr/>
                </p:nvSpPr>
                <p:spPr>
                  <a:xfrm>
                    <a:off x="5610224" y="3276600"/>
                    <a:ext cx="3609976" cy="703526"/>
                  </a:xfrm>
                  <a:prstGeom prst="rect">
                    <a:avLst/>
                  </a:prstGeom>
                </p:spPr>
                <p:txBody>
                  <a:bodyPr wrap="square">
                    <a:spAutoFit/>
                  </a:bodyPr>
                  <a:lstStyle/>
                  <a:p>
                    <a:pPr algn="ctr">
                      <a:spcAft>
                        <a:spcPts val="600"/>
                      </a:spcAft>
                    </a:pPr>
                    <a14:m>
                      <m:oMath xmlns:m="http://schemas.openxmlformats.org/officeDocument/2006/math">
                        <m:r>
                          <a:rPr lang="en-US" sz="1400" i="1" smtClean="0">
                            <a:latin typeface="Cambria Math" panose="02040503050406030204" pitchFamily="18" charset="0"/>
                            <a:ea typeface="宋体" panose="02010600030101010101" pitchFamily="2" charset="-122"/>
                          </a:rPr>
                          <m:t>𝑆</m:t>
                        </m:r>
                        <m:r>
                          <a:rPr lang="en-US" sz="1400" i="1" baseline="-25000">
                            <a:effectLst/>
                            <a:latin typeface="Cambria Math" panose="02040503050406030204" pitchFamily="18" charset="0"/>
                            <a:ea typeface="宋体" panose="02010600030101010101" pitchFamily="2" charset="-122"/>
                          </a:rPr>
                          <m:t>.</m:t>
                        </m:r>
                        <m:r>
                          <a:rPr lang="en-US" sz="1400" i="1">
                            <a:effectLst/>
                            <a:latin typeface="Cambria Math" panose="02040503050406030204" pitchFamily="18" charset="0"/>
                            <a:ea typeface="宋体" panose="02010600030101010101" pitchFamily="2" charset="-122"/>
                          </a:rPr>
                          <m:t>𝑑</m:t>
                        </m:r>
                        <m:r>
                          <a:rPr lang="en-US" sz="1400" i="1">
                            <a:effectLst/>
                            <a:latin typeface="Cambria Math" panose="02040503050406030204" pitchFamily="18" charset="0"/>
                            <a:ea typeface="宋体" panose="02010600030101010101" pitchFamily="2" charset="-122"/>
                          </a:rPr>
                          <m:t> = </m:t>
                        </m:r>
                        <m:nary>
                          <m:naryPr>
                            <m:chr m:val="∑"/>
                            <m:limLoc m:val="undOvr"/>
                            <m:ctrlPr>
                              <a:rPr lang="en-US" sz="1400" i="1">
                                <a:effectLst/>
                                <a:latin typeface="Cambria Math" panose="02040503050406030204" pitchFamily="18" charset="0"/>
                                <a:ea typeface="宋体" panose="02010600030101010101" pitchFamily="2" charset="-122"/>
                              </a:rPr>
                            </m:ctrlPr>
                          </m:naryPr>
                          <m:sub>
                            <m:r>
                              <a:rPr lang="en-US" sz="1400" i="1">
                                <a:effectLst/>
                                <a:latin typeface="Cambria Math" panose="02040503050406030204" pitchFamily="18" charset="0"/>
                                <a:ea typeface="宋体" panose="02010600030101010101" pitchFamily="2" charset="-122"/>
                              </a:rPr>
                              <m:t>𝑘</m:t>
                            </m:r>
                            <m:r>
                              <a:rPr lang="en-US" sz="1400" i="1">
                                <a:effectLst/>
                                <a:latin typeface="Cambria Math" panose="02040503050406030204" pitchFamily="18" charset="0"/>
                                <a:ea typeface="宋体" panose="02010600030101010101" pitchFamily="2" charset="-122"/>
                              </a:rPr>
                              <m:t>=</m:t>
                            </m:r>
                            <m:r>
                              <a:rPr lang="en-US" sz="1400" i="1">
                                <a:effectLst/>
                                <a:latin typeface="Cambria Math" panose="02040503050406030204" pitchFamily="18" charset="0"/>
                                <a:ea typeface="宋体" panose="02010600030101010101" pitchFamily="2" charset="-122"/>
                              </a:rPr>
                              <m:t>𝑖</m:t>
                            </m:r>
                            <m:r>
                              <a:rPr lang="en-US" sz="1400" i="1">
                                <a:effectLst/>
                                <a:latin typeface="Cambria Math" panose="02040503050406030204" pitchFamily="18" charset="0"/>
                                <a:ea typeface="宋体" panose="02010600030101010101" pitchFamily="2" charset="-122"/>
                              </a:rPr>
                              <m:t>+1</m:t>
                            </m:r>
                          </m:sub>
                          <m:sup>
                            <m:r>
                              <a:rPr lang="en-US" sz="1400" i="1">
                                <a:effectLst/>
                                <a:latin typeface="Cambria Math" panose="02040503050406030204" pitchFamily="18" charset="0"/>
                                <a:ea typeface="宋体" panose="02010600030101010101" pitchFamily="2" charset="-122"/>
                              </a:rPr>
                              <m:t>𝑗</m:t>
                            </m:r>
                          </m:sup>
                          <m:e>
                            <m:r>
                              <a:rPr lang="en-US" sz="1400" i="1">
                                <a:effectLst/>
                                <a:latin typeface="Cambria Math" panose="02040503050406030204" pitchFamily="18" charset="0"/>
                                <a:ea typeface="宋体" panose="02010600030101010101" pitchFamily="2" charset="-122"/>
                              </a:rPr>
                              <m:t>𝐷𝑖𝑠𝑡𝑎𝑛𝑐𝑒</m:t>
                            </m:r>
                            <m:r>
                              <a:rPr lang="en-US" sz="1400" i="1">
                                <a:effectLst/>
                                <a:latin typeface="Cambria Math" panose="02040503050406030204" pitchFamily="18" charset="0"/>
                                <a:ea typeface="宋体" panose="02010600030101010101" pitchFamily="2" charset="-122"/>
                              </a:rPr>
                              <m:t>(</m:t>
                            </m:r>
                            <m:sSub>
                              <m:sSubPr>
                                <m:ctrlPr>
                                  <a:rPr lang="en-US" sz="1400" i="1">
                                    <a:effectLst/>
                                    <a:latin typeface="Cambria Math" panose="02040503050406030204" pitchFamily="18" charset="0"/>
                                    <a:ea typeface="宋体" panose="02010600030101010101" pitchFamily="2" charset="-122"/>
                                  </a:rPr>
                                </m:ctrlPr>
                              </m:sSubPr>
                              <m:e>
                                <m:r>
                                  <a:rPr lang="en-US" sz="1400" i="1">
                                    <a:effectLst/>
                                    <a:latin typeface="Cambria Math" panose="02040503050406030204" pitchFamily="18" charset="0"/>
                                    <a:ea typeface="宋体" panose="02010600030101010101" pitchFamily="2" charset="-122"/>
                                  </a:rPr>
                                  <m:t>𝑝</m:t>
                                </m:r>
                              </m:e>
                              <m:sub>
                                <m:r>
                                  <a:rPr lang="en-US" sz="1400" i="1">
                                    <a:effectLst/>
                                    <a:latin typeface="Cambria Math" panose="02040503050406030204" pitchFamily="18" charset="0"/>
                                    <a:ea typeface="宋体" panose="02010600030101010101" pitchFamily="2" charset="-122"/>
                                  </a:rPr>
                                  <m:t>𝑘</m:t>
                                </m:r>
                              </m:sub>
                            </m:sSub>
                            <m:r>
                              <a:rPr lang="en-US" sz="1400" i="1">
                                <a:effectLst/>
                                <a:latin typeface="Cambria Math" panose="02040503050406030204" pitchFamily="18" charset="0"/>
                                <a:ea typeface="宋体" panose="02010600030101010101" pitchFamily="2" charset="-122"/>
                              </a:rPr>
                              <m:t>,</m:t>
                            </m:r>
                            <m:sSub>
                              <m:sSubPr>
                                <m:ctrlPr>
                                  <a:rPr lang="en-US" sz="1400" i="1">
                                    <a:effectLst/>
                                    <a:latin typeface="Cambria Math" panose="02040503050406030204" pitchFamily="18" charset="0"/>
                                    <a:ea typeface="宋体" panose="02010600030101010101" pitchFamily="2" charset="-122"/>
                                  </a:rPr>
                                </m:ctrlPr>
                              </m:sSubPr>
                              <m:e>
                                <m:r>
                                  <a:rPr lang="en-US" sz="1400" i="1">
                                    <a:effectLst/>
                                    <a:latin typeface="Cambria Math" panose="02040503050406030204" pitchFamily="18" charset="0"/>
                                    <a:ea typeface="宋体" panose="02010600030101010101" pitchFamily="2" charset="-122"/>
                                  </a:rPr>
                                  <m:t>𝑝</m:t>
                                </m:r>
                              </m:e>
                              <m:sub>
                                <m:r>
                                  <a:rPr lang="en-US" sz="1400" i="1">
                                    <a:effectLst/>
                                    <a:latin typeface="Cambria Math" panose="02040503050406030204" pitchFamily="18" charset="0"/>
                                    <a:ea typeface="宋体" panose="02010600030101010101" pitchFamily="2" charset="-122"/>
                                  </a:rPr>
                                  <m:t>𝑘</m:t>
                                </m:r>
                                <m:r>
                                  <a:rPr lang="en-US" sz="1400" i="1">
                                    <a:effectLst/>
                                    <a:latin typeface="Cambria Math" panose="02040503050406030204" pitchFamily="18" charset="0"/>
                                    <a:ea typeface="宋体" panose="02010600030101010101" pitchFamily="2" charset="-122"/>
                                  </a:rPr>
                                  <m:t>−1</m:t>
                                </m:r>
                              </m:sub>
                            </m:sSub>
                            <m:r>
                              <a:rPr lang="en-US" sz="1400" i="1">
                                <a:effectLst/>
                                <a:latin typeface="Cambria Math" panose="02040503050406030204" pitchFamily="18" charset="0"/>
                                <a:ea typeface="宋体" panose="02010600030101010101" pitchFamily="2" charset="-122"/>
                              </a:rPr>
                              <m:t>)</m:t>
                            </m:r>
                          </m:e>
                        </m:nary>
                      </m:oMath>
                    </a14:m>
                    <a:r>
                      <a:rPr lang="en-US" sz="1400" dirty="0" smtClean="0">
                        <a:effectLst/>
                        <a:latin typeface="Times New Roman" panose="02020603050405020304" pitchFamily="18" charset="0"/>
                        <a:ea typeface="宋体" panose="02010600030101010101" pitchFamily="2" charset="-122"/>
                      </a:rPr>
                      <a:t>	</a:t>
                    </a:r>
                  </a:p>
                  <a:p>
                    <a:pPr algn="ctr">
                      <a:spcAft>
                        <a:spcPts val="600"/>
                      </a:spcAft>
                    </a:pPr>
                    <a14:m>
                      <m:oMath xmlns:m="http://schemas.openxmlformats.org/officeDocument/2006/math">
                        <m:r>
                          <a:rPr lang="en-US" sz="1400" i="1">
                            <a:effectLst/>
                            <a:latin typeface="Cambria Math" panose="02040503050406030204" pitchFamily="18" charset="0"/>
                            <a:ea typeface="宋体" panose="02010600030101010101" pitchFamily="2" charset="-122"/>
                          </a:rPr>
                          <m:t>𝑆</m:t>
                        </m:r>
                        <m:r>
                          <a:rPr lang="en-US" sz="1400" i="1">
                            <a:effectLst/>
                            <a:latin typeface="Cambria Math" panose="02040503050406030204" pitchFamily="18" charset="0"/>
                            <a:ea typeface="宋体" panose="02010600030101010101" pitchFamily="2" charset="-122"/>
                          </a:rPr>
                          <m:t>.</m:t>
                        </m:r>
                        <m:r>
                          <a:rPr lang="en-US" sz="1400" i="1">
                            <a:effectLst/>
                            <a:latin typeface="Cambria Math" panose="02040503050406030204" pitchFamily="18" charset="0"/>
                            <a:ea typeface="宋体" panose="02010600030101010101" pitchFamily="2" charset="-122"/>
                          </a:rPr>
                          <m:t>𝛼</m:t>
                        </m:r>
                        <m:r>
                          <a:rPr lang="en-US" sz="1400" i="1">
                            <a:effectLst/>
                            <a:latin typeface="Cambria Math" panose="02040503050406030204" pitchFamily="18" charset="0"/>
                            <a:ea typeface="宋体" panose="02010600030101010101" pitchFamily="2" charset="-122"/>
                          </a:rPr>
                          <m:t>=(</m:t>
                        </m:r>
                        <m:nary>
                          <m:naryPr>
                            <m:chr m:val="∑"/>
                            <m:limLoc m:val="undOvr"/>
                            <m:ctrlPr>
                              <a:rPr lang="en-US" sz="1400" i="1">
                                <a:effectLst/>
                                <a:latin typeface="Cambria Math" panose="02040503050406030204" pitchFamily="18" charset="0"/>
                                <a:ea typeface="宋体" panose="02010600030101010101" pitchFamily="2" charset="-122"/>
                              </a:rPr>
                            </m:ctrlPr>
                          </m:naryPr>
                          <m:sub>
                            <m:r>
                              <a:rPr lang="en-US" sz="1400" i="1">
                                <a:effectLst/>
                                <a:latin typeface="Cambria Math" panose="02040503050406030204" pitchFamily="18" charset="0"/>
                                <a:ea typeface="宋体" panose="02010600030101010101" pitchFamily="2" charset="-122"/>
                              </a:rPr>
                              <m:t>𝑘</m:t>
                            </m:r>
                            <m:r>
                              <a:rPr lang="en-US" sz="1400" i="1">
                                <a:effectLst/>
                                <a:latin typeface="Cambria Math" panose="02040503050406030204" pitchFamily="18" charset="0"/>
                                <a:ea typeface="宋体" panose="02010600030101010101" pitchFamily="2" charset="-122"/>
                              </a:rPr>
                              <m:t>=</m:t>
                            </m:r>
                            <m:r>
                              <a:rPr lang="en-US" sz="1400" i="1">
                                <a:effectLst/>
                                <a:latin typeface="Cambria Math" panose="02040503050406030204" pitchFamily="18" charset="0"/>
                                <a:ea typeface="宋体" panose="02010600030101010101" pitchFamily="2" charset="-122"/>
                              </a:rPr>
                              <m:t>𝑖</m:t>
                            </m:r>
                          </m:sub>
                          <m:sup>
                            <m:r>
                              <a:rPr lang="en-US" sz="1400" i="1">
                                <a:effectLst/>
                                <a:latin typeface="Cambria Math" panose="02040503050406030204" pitchFamily="18" charset="0"/>
                                <a:ea typeface="宋体" panose="02010600030101010101" pitchFamily="2" charset="-122"/>
                              </a:rPr>
                              <m:t>𝑗</m:t>
                            </m:r>
                          </m:sup>
                          <m:e>
                            <m:sSub>
                              <m:sSubPr>
                                <m:ctrlPr>
                                  <a:rPr lang="en-US" sz="1400" i="1">
                                    <a:effectLst/>
                                    <a:latin typeface="Cambria Math" panose="02040503050406030204" pitchFamily="18" charset="0"/>
                                    <a:ea typeface="宋体" panose="02010600030101010101" pitchFamily="2" charset="-122"/>
                                  </a:rPr>
                                </m:ctrlPr>
                              </m:sSubPr>
                              <m:e>
                                <m:r>
                                  <a:rPr lang="en-US" sz="1400" i="1">
                                    <a:effectLst/>
                                    <a:latin typeface="Cambria Math" panose="02040503050406030204" pitchFamily="18" charset="0"/>
                                    <a:ea typeface="宋体" panose="02010600030101010101" pitchFamily="2" charset="-122"/>
                                  </a:rPr>
                                  <m:t>|</m:t>
                                </m:r>
                                <m:r>
                                  <a:rPr lang="en-US" sz="1400" i="1">
                                    <a:effectLst/>
                                    <a:latin typeface="Cambria Math" panose="02040503050406030204" pitchFamily="18" charset="0"/>
                                    <a:ea typeface="宋体" panose="02010600030101010101" pitchFamily="2" charset="-122"/>
                                  </a:rPr>
                                  <m:t>𝑝</m:t>
                                </m:r>
                              </m:e>
                              <m:sub>
                                <m:r>
                                  <a:rPr lang="en-US" sz="1400" i="1">
                                    <a:effectLst/>
                                    <a:latin typeface="Cambria Math" panose="02040503050406030204" pitchFamily="18" charset="0"/>
                                    <a:ea typeface="宋体" panose="02010600030101010101" pitchFamily="2" charset="-122"/>
                                  </a:rPr>
                                  <m:t>𝑘</m:t>
                                </m:r>
                              </m:sub>
                            </m:sSub>
                            <m:r>
                              <a:rPr lang="en-US" sz="1400" i="1">
                                <a:effectLst/>
                                <a:latin typeface="Cambria Math" panose="02040503050406030204" pitchFamily="18" charset="0"/>
                                <a:ea typeface="宋体" panose="02010600030101010101" pitchFamily="2" charset="-122"/>
                              </a:rPr>
                              <m:t>.</m:t>
                            </m:r>
                          </m:e>
                        </m:nary>
                        <m:r>
                          <a:rPr lang="en-US" sz="1400" i="1">
                            <a:effectLst/>
                            <a:latin typeface="Cambria Math" panose="02040503050406030204" pitchFamily="18" charset="0"/>
                            <a:ea typeface="宋体" panose="02010600030101010101" pitchFamily="2" charset="-122"/>
                          </a:rPr>
                          <m:t>𝜃</m:t>
                        </m:r>
                        <m:r>
                          <a:rPr lang="en-US" sz="1400" i="1">
                            <a:effectLst/>
                            <a:latin typeface="Cambria Math" panose="02040503050406030204" pitchFamily="18" charset="0"/>
                            <a:ea typeface="宋体" panose="02010600030101010101" pitchFamily="2" charset="-122"/>
                          </a:rPr>
                          <m:t>|)  /  (</m:t>
                        </m:r>
                        <m:r>
                          <a:rPr lang="en-US" sz="1400" i="1">
                            <a:effectLst/>
                            <a:latin typeface="Cambria Math" panose="02040503050406030204" pitchFamily="18" charset="0"/>
                            <a:ea typeface="宋体" panose="02010600030101010101" pitchFamily="2" charset="-122"/>
                          </a:rPr>
                          <m:t>𝑗</m:t>
                        </m:r>
                        <m:r>
                          <a:rPr lang="en-US" sz="1400" i="1">
                            <a:effectLst/>
                            <a:latin typeface="Cambria Math" panose="02040503050406030204" pitchFamily="18" charset="0"/>
                            <a:ea typeface="宋体" panose="02010600030101010101" pitchFamily="2" charset="-122"/>
                          </a:rPr>
                          <m:t>−</m:t>
                        </m:r>
                        <m:r>
                          <a:rPr lang="en-US" sz="1400" i="1">
                            <a:effectLst/>
                            <a:latin typeface="Cambria Math" panose="02040503050406030204" pitchFamily="18" charset="0"/>
                            <a:ea typeface="宋体" panose="02010600030101010101" pitchFamily="2" charset="-122"/>
                          </a:rPr>
                          <m:t>𝑖</m:t>
                        </m:r>
                        <m:r>
                          <a:rPr lang="en-US" sz="1400" i="1">
                            <a:effectLst/>
                            <a:latin typeface="Cambria Math" panose="02040503050406030204" pitchFamily="18" charset="0"/>
                            <a:ea typeface="宋体" panose="02010600030101010101" pitchFamily="2" charset="-122"/>
                          </a:rPr>
                          <m:t>+1)</m:t>
                        </m:r>
                      </m:oMath>
                    </a14:m>
                    <a:r>
                      <a:rPr lang="en-US" sz="1400" dirty="0">
                        <a:effectLst/>
                        <a:latin typeface="Times New Roman" panose="02020603050405020304" pitchFamily="18" charset="0"/>
                        <a:ea typeface="宋体" panose="02010600030101010101" pitchFamily="2" charset="-122"/>
                      </a:rPr>
                      <a:t>	</a:t>
                    </a:r>
                  </a:p>
                </p:txBody>
              </p:sp>
            </mc:Choice>
            <mc:Fallback xmlns="">
              <p:sp>
                <p:nvSpPr>
                  <p:cNvPr id="7" name="Rectangle 6"/>
                  <p:cNvSpPr>
                    <a:spLocks noRot="1" noChangeAspect="1" noMove="1" noResize="1" noEditPoints="1" noAdjustHandles="1" noChangeArrowheads="1" noChangeShapeType="1" noTextEdit="1"/>
                  </p:cNvSpPr>
                  <p:nvPr/>
                </p:nvSpPr>
                <p:spPr>
                  <a:xfrm>
                    <a:off x="5610224" y="3276600"/>
                    <a:ext cx="3609976" cy="703526"/>
                  </a:xfrm>
                  <a:prstGeom prst="rect">
                    <a:avLst/>
                  </a:prstGeom>
                  <a:blipFill rotWithShape="0">
                    <a:blip r:embed="rId8"/>
                    <a:stretch>
                      <a:fillRect t="-39130" b="-6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867400" y="4041577"/>
                    <a:ext cx="156145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a:latin typeface="Cambria Math" panose="02040503050406030204" pitchFamily="18" charset="0"/>
                            </a:rPr>
                            <m:t> </m:t>
                          </m:r>
                          <m:r>
                            <a:rPr lang="en-US" sz="1400" i="1">
                              <a:latin typeface="Cambria Math" panose="02040503050406030204" pitchFamily="18" charset="0"/>
                            </a:rPr>
                            <m:t>𝑆</m:t>
                          </m:r>
                          <m:r>
                            <a:rPr lang="en-US" sz="1400" i="0">
                              <a:latin typeface="Cambria Math" panose="02040503050406030204" pitchFamily="18" charset="0"/>
                            </a:rPr>
                            <m:t>.</m:t>
                          </m:r>
                          <m:r>
                            <a:rPr lang="en-US" sz="1400" i="1">
                              <a:latin typeface="Cambria Math" panose="02040503050406030204" pitchFamily="18" charset="0"/>
                            </a:rPr>
                            <m:t>𝑤</m:t>
                          </m:r>
                          <m:r>
                            <a:rPr lang="en-US" sz="1400" i="0">
                              <a:latin typeface="Cambria Math" panose="02040503050406030204" pitchFamily="18" charset="0"/>
                            </a:rPr>
                            <m:t>=</m:t>
                          </m:r>
                          <m:r>
                            <a:rPr lang="en-US" sz="1400" i="1">
                              <a:latin typeface="Cambria Math" panose="02040503050406030204" pitchFamily="18" charset="0"/>
                            </a:rPr>
                            <m:t>𝑆</m:t>
                          </m:r>
                          <m:r>
                            <a:rPr lang="en-US" sz="1400" i="0">
                              <a:latin typeface="Cambria Math" panose="02040503050406030204" pitchFamily="18" charset="0"/>
                            </a:rPr>
                            <m:t>.</m:t>
                          </m:r>
                          <m:r>
                            <a:rPr lang="en-US" sz="1400" i="1">
                              <a:latin typeface="Cambria Math" panose="02040503050406030204" pitchFamily="18" charset="0"/>
                            </a:rPr>
                            <m:t>𝑑</m:t>
                          </m:r>
                          <m:r>
                            <a:rPr lang="en-US" sz="1400" i="0">
                              <a:latin typeface="Cambria Math" panose="02040503050406030204" pitchFamily="18" charset="0"/>
                            </a:rPr>
                            <m:t>∗ </m:t>
                          </m:r>
                          <m:r>
                            <a:rPr lang="en-US" sz="1400" i="1">
                              <a:latin typeface="Cambria Math" panose="02040503050406030204" pitchFamily="18" charset="0"/>
                            </a:rPr>
                            <m:t>𝑆</m:t>
                          </m:r>
                          <m:r>
                            <a:rPr lang="en-US" sz="1400" i="0">
                              <a:latin typeface="Cambria Math" panose="02040503050406030204" pitchFamily="18" charset="0"/>
                            </a:rPr>
                            <m:t>.</m:t>
                          </m:r>
                          <m:r>
                            <a:rPr lang="en-US" sz="1400" i="1">
                              <a:latin typeface="Cambria Math" panose="02040503050406030204" pitchFamily="18" charset="0"/>
                            </a:rPr>
                            <m:t>𝛼</m:t>
                          </m:r>
                        </m:oMath>
                      </m:oMathPara>
                    </a14:m>
                    <a:endParaRPr lang="en-US" sz="1400" dirty="0"/>
                  </a:p>
                </p:txBody>
              </p:sp>
            </mc:Choice>
            <mc:Fallback xmlns="">
              <p:sp>
                <p:nvSpPr>
                  <p:cNvPr id="8" name="Rectangle 7"/>
                  <p:cNvSpPr>
                    <a:spLocks noRot="1" noChangeAspect="1" noMove="1" noResize="1" noEditPoints="1" noAdjustHandles="1" noChangeArrowheads="1" noChangeShapeType="1" noTextEdit="1"/>
                  </p:cNvSpPr>
                  <p:nvPr/>
                </p:nvSpPr>
                <p:spPr>
                  <a:xfrm>
                    <a:off x="5867400" y="4041577"/>
                    <a:ext cx="1561453" cy="307777"/>
                  </a:xfrm>
                  <a:prstGeom prst="rect">
                    <a:avLst/>
                  </a:prstGeom>
                  <a:blipFill rotWithShape="0">
                    <a:blip r:embed="rId9"/>
                    <a:stretch>
                      <a:fillRect/>
                    </a:stretch>
                  </a:blipFill>
                </p:spPr>
                <p:txBody>
                  <a:bodyPr/>
                  <a:lstStyle/>
                  <a:p>
                    <a:r>
                      <a:rPr lang="en-US">
                        <a:noFill/>
                      </a:rPr>
                      <a:t> </a:t>
                    </a:r>
                  </a:p>
                </p:txBody>
              </p:sp>
            </mc:Fallback>
          </mc:AlternateContent>
        </p:grpSp>
        <p:grpSp>
          <p:nvGrpSpPr>
            <p:cNvPr id="36" name="Group 35"/>
            <p:cNvGrpSpPr/>
            <p:nvPr/>
          </p:nvGrpSpPr>
          <p:grpSpPr>
            <a:xfrm>
              <a:off x="819737" y="4038600"/>
              <a:ext cx="4301162" cy="680507"/>
              <a:chOff x="819737" y="4191000"/>
              <a:chExt cx="4301162" cy="680507"/>
            </a:xfrm>
          </p:grpSpPr>
          <mc:AlternateContent xmlns:mc="http://schemas.openxmlformats.org/markup-compatibility/2006" xmlns:a14="http://schemas.microsoft.com/office/drawing/2010/main">
            <mc:Choice Requires="a14">
              <p:sp>
                <p:nvSpPr>
                  <p:cNvPr id="9" name="Rectangle 8"/>
                  <p:cNvSpPr/>
                  <p:nvPr/>
                </p:nvSpPr>
                <p:spPr>
                  <a:xfrm>
                    <a:off x="819737" y="4191000"/>
                    <a:ext cx="2152063" cy="6805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sz="1400" i="1">
                                  <a:latin typeface="Cambria Math" panose="02040503050406030204" pitchFamily="18" charset="0"/>
                                </a:rPr>
                              </m:ctrlPr>
                            </m:dPr>
                            <m:e>
                              <m:r>
                                <a:rPr lang="en-US" sz="1400" i="1">
                                  <a:latin typeface="Cambria Math" panose="02040503050406030204" pitchFamily="18" charset="0"/>
                                </a:rPr>
                                <m:t>𝑆</m:t>
                              </m:r>
                              <m:r>
                                <a:rPr lang="en-US" sz="1400" i="0">
                                  <a:latin typeface="Cambria Math" panose="02040503050406030204" pitchFamily="18" charset="0"/>
                                </a:rPr>
                                <m:t>.</m:t>
                              </m:r>
                              <m:r>
                                <a:rPr lang="en-US" sz="1400" i="1">
                                  <a:latin typeface="Cambria Math" panose="02040503050406030204" pitchFamily="18" charset="0"/>
                                </a:rPr>
                                <m:t>𝑤</m:t>
                              </m:r>
                              <m:r>
                                <a:rPr lang="en-US" sz="1400" i="0">
                                  <a:latin typeface="Cambria Math" panose="02040503050406030204" pitchFamily="18" charset="0"/>
                                </a:rPr>
                                <m:t>=</m:t>
                              </m:r>
                              <m:r>
                                <a:rPr lang="en-US" sz="1400" i="1">
                                  <a:latin typeface="Cambria Math" panose="02040503050406030204" pitchFamily="18" charset="0"/>
                                </a:rPr>
                                <m:t>𝑆</m:t>
                              </m:r>
                              <m:r>
                                <a:rPr lang="en-US" sz="1400" i="0">
                                  <a:latin typeface="Cambria Math" panose="02040503050406030204" pitchFamily="18" charset="0"/>
                                </a:rPr>
                                <m:t>.</m:t>
                              </m:r>
                              <m:r>
                                <a:rPr lang="en-US" sz="1400" i="1">
                                  <a:latin typeface="Cambria Math" panose="02040503050406030204" pitchFamily="18" charset="0"/>
                                </a:rPr>
                                <m:t>𝑤</m:t>
                              </m:r>
                              <m:f>
                                <m:fPr>
                                  <m:type m:val="lin"/>
                                  <m:ctrlPr>
                                    <a:rPr lang="en-US" sz="1400" i="1">
                                      <a:latin typeface="Cambria Math" panose="02040503050406030204" pitchFamily="18" charset="0"/>
                                    </a:rPr>
                                  </m:ctrlPr>
                                </m:fPr>
                                <m:num>
                                  <m:r>
                                    <a:rPr lang="en-US" sz="1400" i="0">
                                      <a:latin typeface="Cambria Math" panose="02040503050406030204" pitchFamily="18" charset="0"/>
                                    </a:rPr>
                                    <m:t> </m:t>
                                  </m:r>
                                </m:num>
                                <m:den>
                                  <m:r>
                                    <a:rPr lang="en-US" sz="1400" i="0">
                                      <a:latin typeface="Cambria Math" panose="02040503050406030204" pitchFamily="18" charset="0"/>
                                    </a:rPr>
                                    <m:t> </m:t>
                                  </m:r>
                                </m:den>
                              </m:f>
                              <m:r>
                                <a:rPr lang="en-US" sz="1400" i="0">
                                  <a:latin typeface="Cambria Math" panose="02040503050406030204" pitchFamily="18" charset="0"/>
                                </a:rPr>
                                <m:t>(</m:t>
                              </m:r>
                              <m:nary>
                                <m:naryPr>
                                  <m:chr m:val="∑"/>
                                  <m:limLoc m:val="undOvr"/>
                                  <m:ctrlPr>
                                    <a:rPr lang="en-US" sz="1400" i="1">
                                      <a:latin typeface="Cambria Math" panose="02040503050406030204" pitchFamily="18" charset="0"/>
                                    </a:rPr>
                                  </m:ctrlPr>
                                </m:naryPr>
                                <m:sub>
                                  <m:r>
                                    <a:rPr lang="en-US" sz="1400" i="1">
                                      <a:latin typeface="Cambria Math" panose="02040503050406030204" pitchFamily="18" charset="0"/>
                                    </a:rPr>
                                    <m:t>𝑘</m:t>
                                  </m:r>
                                  <m:r>
                                    <a:rPr lang="en-US" sz="1400" i="0">
                                      <a:latin typeface="Cambria Math" panose="02040503050406030204" pitchFamily="18" charset="0"/>
                                    </a:rPr>
                                    <m:t>=1</m:t>
                                  </m:r>
                                </m:sub>
                                <m:sup>
                                  <m:r>
                                    <a:rPr lang="en-US" sz="1400" i="1">
                                      <a:latin typeface="Cambria Math" panose="02040503050406030204" pitchFamily="18" charset="0"/>
                                    </a:rPr>
                                    <m:t>𝑞</m:t>
                                  </m:r>
                                </m:sup>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𝑘</m:t>
                                      </m:r>
                                    </m:sub>
                                  </m:sSub>
                                  <m:r>
                                    <a:rPr lang="en-US" sz="1400" i="0">
                                      <a:latin typeface="Cambria Math" panose="02040503050406030204" pitchFamily="18" charset="0"/>
                                    </a:rPr>
                                    <m:t>.</m:t>
                                  </m:r>
                                  <m:r>
                                    <a:rPr lang="en-US" sz="1400" i="1">
                                      <a:latin typeface="Cambria Math" panose="02040503050406030204" pitchFamily="18" charset="0"/>
                                    </a:rPr>
                                    <m:t>𝑤</m:t>
                                  </m:r>
                                </m:e>
                              </m:nary>
                            </m:e>
                          </m:d>
                        </m:oMath>
                      </m:oMathPara>
                    </a14:m>
                    <a:endParaRPr lang="en-US" sz="1400" dirty="0"/>
                  </a:p>
                </p:txBody>
              </p:sp>
            </mc:Choice>
            <mc:Fallback xmlns="">
              <p:sp>
                <p:nvSpPr>
                  <p:cNvPr id="9" name="Rectangle 8"/>
                  <p:cNvSpPr>
                    <a:spLocks noRot="1" noChangeAspect="1" noMove="1" noResize="1" noEditPoints="1" noAdjustHandles="1" noChangeArrowheads="1" noChangeShapeType="1" noTextEdit="1"/>
                  </p:cNvSpPr>
                  <p:nvPr/>
                </p:nvSpPr>
                <p:spPr>
                  <a:xfrm>
                    <a:off x="819737" y="4191000"/>
                    <a:ext cx="2152063" cy="680507"/>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505200" y="4309646"/>
                    <a:ext cx="161569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𝑆</m:t>
                          </m:r>
                          <m:r>
                            <a:rPr lang="en-US" sz="1600" i="0">
                              <a:latin typeface="Cambria Math" panose="02040503050406030204" pitchFamily="18" charset="0"/>
                            </a:rPr>
                            <m:t>.</m:t>
                          </m:r>
                          <m:r>
                            <a:rPr lang="en-US" sz="1600" i="1">
                              <a:latin typeface="Cambria Math" panose="02040503050406030204" pitchFamily="18" charset="0"/>
                            </a:rPr>
                            <m:t>h𝑐</m:t>
                          </m:r>
                          <m:r>
                            <a:rPr lang="en-US" sz="1600" i="0">
                              <a:latin typeface="Cambria Math" panose="02040503050406030204" pitchFamily="18" charset="0"/>
                            </a:rPr>
                            <m:t>=</m:t>
                          </m:r>
                          <m:r>
                            <a:rPr lang="en-US" sz="1600" i="1">
                              <a:latin typeface="Cambria Math" panose="02040503050406030204" pitchFamily="18" charset="0"/>
                            </a:rPr>
                            <m:t>𝑚</m:t>
                          </m:r>
                          <m:r>
                            <a:rPr lang="en-US" sz="1600" i="0">
                              <a:latin typeface="Cambria Math" panose="02040503050406030204" pitchFamily="18" charset="0"/>
                            </a:rPr>
                            <m:t>∗</m:t>
                          </m:r>
                          <m:r>
                            <a:rPr lang="en-US" sz="1600" i="1">
                              <a:latin typeface="Cambria Math" panose="02040503050406030204" pitchFamily="18" charset="0"/>
                            </a:rPr>
                            <m:t>𝑆</m:t>
                          </m:r>
                          <m:r>
                            <a:rPr lang="en-US" sz="1600" i="0">
                              <a:latin typeface="Cambria Math" panose="02040503050406030204" pitchFamily="18" charset="0"/>
                            </a:rPr>
                            <m:t>.</m:t>
                          </m:r>
                          <m:r>
                            <a:rPr lang="en-US" sz="1600" i="1">
                              <a:latin typeface="Cambria Math" panose="02040503050406030204" pitchFamily="18" charset="0"/>
                            </a:rPr>
                            <m:t>𝑤</m:t>
                          </m:r>
                        </m:oMath>
                      </m:oMathPara>
                    </a14:m>
                    <a:endParaRPr lang="en-US" sz="1600" dirty="0"/>
                  </a:p>
                </p:txBody>
              </p:sp>
            </mc:Choice>
            <mc:Fallback xmlns="">
              <p:sp>
                <p:nvSpPr>
                  <p:cNvPr id="10" name="Rectangle 9"/>
                  <p:cNvSpPr>
                    <a:spLocks noRot="1" noChangeAspect="1" noMove="1" noResize="1" noEditPoints="1" noAdjustHandles="1" noChangeArrowheads="1" noChangeShapeType="1" noTextEdit="1"/>
                  </p:cNvSpPr>
                  <p:nvPr/>
                </p:nvSpPr>
                <p:spPr>
                  <a:xfrm>
                    <a:off x="3505200" y="4309646"/>
                    <a:ext cx="1615699" cy="338554"/>
                  </a:xfrm>
                  <a:prstGeom prst="rect">
                    <a:avLst/>
                  </a:prstGeom>
                  <a:blipFill rotWithShape="0">
                    <a:blip r:embed="rId11"/>
                    <a:stretch>
                      <a:fillRect/>
                    </a:stretch>
                  </a:blipFill>
                </p:spPr>
                <p:txBody>
                  <a:bodyPr/>
                  <a:lstStyle/>
                  <a:p>
                    <a:r>
                      <a:rPr lang="en-US">
                        <a:noFill/>
                      </a:rPr>
                      <a:t> </a:t>
                    </a:r>
                  </a:p>
                </p:txBody>
              </p:sp>
            </mc:Fallback>
          </mc:AlternateContent>
        </p:grpSp>
        <p:pic>
          <p:nvPicPr>
            <p:cNvPr id="11" name="Picture 10"/>
            <p:cNvPicPr/>
            <p:nvPr/>
          </p:nvPicPr>
          <p:blipFill>
            <a:blip r:embed="rId12"/>
            <a:srcRect r="51062"/>
            <a:stretch>
              <a:fillRect/>
            </a:stretch>
          </p:blipFill>
          <p:spPr bwMode="auto">
            <a:xfrm>
              <a:off x="5796014" y="4418007"/>
              <a:ext cx="2971800" cy="1518024"/>
            </a:xfrm>
            <a:prstGeom prst="rect">
              <a:avLst/>
            </a:prstGeom>
            <a:noFill/>
            <a:ln w="9525">
              <a:noFill/>
              <a:miter lim="800000"/>
              <a:headEnd/>
              <a:tailEnd/>
            </a:ln>
          </p:spPr>
        </p:pic>
        <p:grpSp>
          <p:nvGrpSpPr>
            <p:cNvPr id="48" name="Group 47"/>
            <p:cNvGrpSpPr/>
            <p:nvPr/>
          </p:nvGrpSpPr>
          <p:grpSpPr>
            <a:xfrm>
              <a:off x="5895068" y="6067623"/>
              <a:ext cx="2773692" cy="612578"/>
              <a:chOff x="6685078" y="5985781"/>
              <a:chExt cx="1843005" cy="452727"/>
            </a:xfrm>
          </p:grpSpPr>
          <p:sp>
            <p:nvSpPr>
              <p:cNvPr id="18" name="Oval 17"/>
              <p:cNvSpPr/>
              <p:nvPr/>
            </p:nvSpPr>
            <p:spPr>
              <a:xfrm>
                <a:off x="6829157" y="6246732"/>
                <a:ext cx="66941" cy="778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Oval 18"/>
              <p:cNvSpPr/>
              <p:nvPr/>
            </p:nvSpPr>
            <p:spPr>
              <a:xfrm>
                <a:off x="7063184" y="6085380"/>
                <a:ext cx="66941" cy="778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Oval 19"/>
              <p:cNvSpPr/>
              <p:nvPr/>
            </p:nvSpPr>
            <p:spPr>
              <a:xfrm>
                <a:off x="7429487" y="6025553"/>
                <a:ext cx="66941" cy="778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Oval 20"/>
              <p:cNvSpPr/>
              <p:nvPr/>
            </p:nvSpPr>
            <p:spPr>
              <a:xfrm>
                <a:off x="7867016" y="6069419"/>
                <a:ext cx="66941" cy="778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Oval 21"/>
              <p:cNvSpPr/>
              <p:nvPr/>
            </p:nvSpPr>
            <p:spPr>
              <a:xfrm>
                <a:off x="8144796" y="6248262"/>
                <a:ext cx="66941" cy="778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Straight Connector 22"/>
              <p:cNvCxnSpPr>
                <a:stCxn id="18" idx="7"/>
              </p:cNvCxnSpPr>
              <p:nvPr/>
            </p:nvCxnSpPr>
            <p:spPr>
              <a:xfrm rot="5400000" flipH="1" flipV="1">
                <a:off x="6921846" y="6115704"/>
                <a:ext cx="106880" cy="17798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0" idx="6"/>
                <a:endCxn id="21" idx="2"/>
              </p:cNvCxnSpPr>
              <p:nvPr/>
            </p:nvCxnSpPr>
            <p:spPr>
              <a:xfrm>
                <a:off x="7496429" y="6064484"/>
                <a:ext cx="370587" cy="438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1" idx="5"/>
                <a:endCxn id="22" idx="1"/>
              </p:cNvCxnSpPr>
              <p:nvPr/>
            </p:nvCxnSpPr>
            <p:spPr>
              <a:xfrm rot="16200000" flipH="1">
                <a:off x="7977484" y="6082548"/>
                <a:ext cx="123786" cy="23044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7493037" y="6028971"/>
                <a:ext cx="233593" cy="26448"/>
              </a:xfrm>
              <a:prstGeom prst="line">
                <a:avLst/>
              </a:prstGeom>
              <a:ln w="1905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7127105" y="6019800"/>
                <a:ext cx="202723" cy="94082"/>
              </a:xfrm>
              <a:prstGeom prst="line">
                <a:avLst/>
              </a:prstGeom>
              <a:ln w="1905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1" idx="6"/>
              </p:cNvCxnSpPr>
              <p:nvPr/>
            </p:nvCxnSpPr>
            <p:spPr>
              <a:xfrm>
                <a:off x="7933957" y="6108350"/>
                <a:ext cx="223050" cy="49019"/>
              </a:xfrm>
              <a:prstGeom prst="line">
                <a:avLst/>
              </a:prstGeom>
              <a:ln w="1905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7119474" y="6069061"/>
                <a:ext cx="305111" cy="5608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208587" y="6300083"/>
                <a:ext cx="173413" cy="138425"/>
              </a:xfrm>
              <a:prstGeom prst="line">
                <a:avLst/>
              </a:prstGeom>
              <a:ln w="1905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44"/>
                  <p:cNvSpPr/>
                  <p:nvPr/>
                </p:nvSpPr>
                <p:spPr>
                  <a:xfrm>
                    <a:off x="7323013" y="6102459"/>
                    <a:ext cx="37683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宋体" panose="02010600030101010101" pitchFamily="2" charset="-122"/>
                                </a:rPr>
                              </m:ctrlPr>
                            </m:sSubPr>
                            <m:e>
                              <m:r>
                                <a:rPr lang="en-US" sz="1400" i="1">
                                  <a:latin typeface="Cambria Math" panose="02040503050406030204" pitchFamily="18" charset="0"/>
                                  <a:ea typeface="宋体" panose="02010600030101010101" pitchFamily="2" charset="-122"/>
                                </a:rPr>
                                <m:t>𝑝</m:t>
                              </m:r>
                            </m:e>
                            <m:sub>
                              <m:r>
                                <a:rPr lang="en-US" sz="1400" b="0" i="1" smtClean="0">
                                  <a:latin typeface="Cambria Math" panose="02040503050406030204" pitchFamily="18" charset="0"/>
                                  <a:ea typeface="宋体" panose="02010600030101010101" pitchFamily="2" charset="-122"/>
                                </a:rPr>
                                <m:t>𝑖</m:t>
                              </m:r>
                            </m:sub>
                          </m:sSub>
                        </m:oMath>
                      </m:oMathPara>
                    </a14:m>
                    <a:endParaRPr lang="en-US" sz="1400" dirty="0"/>
                  </a:p>
                </p:txBody>
              </p:sp>
            </mc:Choice>
            <mc:Fallback xmlns="">
              <p:sp>
                <p:nvSpPr>
                  <p:cNvPr id="45" name="Rectangle 44"/>
                  <p:cNvSpPr>
                    <a:spLocks noRot="1" noChangeAspect="1" noMove="1" noResize="1" noEditPoints="1" noAdjustHandles="1" noChangeArrowheads="1" noChangeShapeType="1" noTextEdit="1"/>
                  </p:cNvSpPr>
                  <p:nvPr/>
                </p:nvSpPr>
                <p:spPr>
                  <a:xfrm>
                    <a:off x="7323013" y="6102459"/>
                    <a:ext cx="376834" cy="307777"/>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6685078" y="5985781"/>
                    <a:ext cx="381189" cy="2274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宋体" panose="02010600030101010101" pitchFamily="2" charset="-122"/>
                                </a:rPr>
                              </m:ctrlPr>
                            </m:sSubPr>
                            <m:e>
                              <m:r>
                                <a:rPr lang="en-US" sz="1400" i="1">
                                  <a:latin typeface="Cambria Math" panose="02040503050406030204" pitchFamily="18" charset="0"/>
                                  <a:ea typeface="宋体" panose="02010600030101010101" pitchFamily="2" charset="-122"/>
                                </a:rPr>
                                <m:t>𝑝</m:t>
                              </m:r>
                            </m:e>
                            <m:sub>
                              <m:r>
                                <a:rPr lang="en-US" sz="1400" i="1">
                                  <a:latin typeface="Cambria Math" panose="02040503050406030204" pitchFamily="18" charset="0"/>
                                  <a:ea typeface="宋体" panose="02010600030101010101" pitchFamily="2" charset="-122"/>
                                </a:rPr>
                                <m:t>𝑖</m:t>
                              </m:r>
                              <m:r>
                                <a:rPr lang="en-US" sz="1400" b="0" i="1" smtClean="0">
                                  <a:latin typeface="Cambria Math" panose="02040503050406030204" pitchFamily="18" charset="0"/>
                                  <a:ea typeface="宋体" panose="02010600030101010101" pitchFamily="2" charset="-122"/>
                                </a:rPr>
                                <m:t>−</m:t>
                              </m:r>
                              <m:r>
                                <a:rPr lang="en-US" sz="1400" i="1">
                                  <a:latin typeface="Cambria Math" panose="02040503050406030204" pitchFamily="18" charset="0"/>
                                  <a:ea typeface="Cambria Math" panose="02040503050406030204" pitchFamily="18" charset="0"/>
                                </a:rPr>
                                <m:t>𝜏</m:t>
                              </m:r>
                              <m:r>
                                <m:rPr>
                                  <m:nor/>
                                </m:rPr>
                                <a:rPr lang="en-US" sz="1400" dirty="0"/>
                                <m:t> </m:t>
                              </m:r>
                            </m:sub>
                          </m:sSub>
                        </m:oMath>
                      </m:oMathPara>
                    </a14:m>
                    <a:endParaRPr lang="en-US" sz="1400" dirty="0"/>
                  </a:p>
                </p:txBody>
              </p:sp>
            </mc:Choice>
            <mc:Fallback xmlns="">
              <p:sp>
                <p:nvSpPr>
                  <p:cNvPr id="46" name="Rectangle 45"/>
                  <p:cNvSpPr>
                    <a:spLocks noRot="1" noChangeAspect="1" noMove="1" noResize="1" noEditPoints="1" noAdjustHandles="1" noChangeArrowheads="1" noChangeShapeType="1" noTextEdit="1"/>
                  </p:cNvSpPr>
                  <p:nvPr/>
                </p:nvSpPr>
                <p:spPr>
                  <a:xfrm>
                    <a:off x="6685078" y="5985781"/>
                    <a:ext cx="381189" cy="22746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p:cNvSpPr/>
                  <p:nvPr/>
                </p:nvSpPr>
                <p:spPr>
                  <a:xfrm>
                    <a:off x="8182325" y="6043881"/>
                    <a:ext cx="345758" cy="2274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宋体" panose="02010600030101010101" pitchFamily="2" charset="-122"/>
                                </a:rPr>
                              </m:ctrlPr>
                            </m:sSubPr>
                            <m:e>
                              <m:r>
                                <a:rPr lang="en-US" sz="1400" i="1">
                                  <a:latin typeface="Cambria Math" panose="02040503050406030204" pitchFamily="18" charset="0"/>
                                  <a:ea typeface="宋体" panose="02010600030101010101" pitchFamily="2" charset="-122"/>
                                </a:rPr>
                                <m:t>𝑝</m:t>
                              </m:r>
                            </m:e>
                            <m:sub>
                              <m:r>
                                <a:rPr lang="en-US" sz="1400" i="1">
                                  <a:latin typeface="Cambria Math" panose="02040503050406030204" pitchFamily="18" charset="0"/>
                                  <a:ea typeface="宋体" panose="02010600030101010101" pitchFamily="2" charset="-122"/>
                                </a:rPr>
                                <m:t>𝑖</m:t>
                              </m:r>
                              <m:r>
                                <a:rPr lang="en-US" sz="1400" b="0" i="1" smtClean="0">
                                  <a:latin typeface="Cambria Math" panose="02040503050406030204" pitchFamily="18" charset="0"/>
                                  <a:ea typeface="宋体" panose="02010600030101010101" pitchFamily="2" charset="-122"/>
                                </a:rPr>
                                <m:t>+</m:t>
                              </m:r>
                              <m:r>
                                <a:rPr lang="en-US" sz="1400" i="1">
                                  <a:latin typeface="Cambria Math" panose="02040503050406030204" pitchFamily="18" charset="0"/>
                                  <a:ea typeface="Cambria Math" panose="02040503050406030204" pitchFamily="18" charset="0"/>
                                </a:rPr>
                                <m:t>𝜏</m:t>
                              </m:r>
                              <m:r>
                                <m:rPr>
                                  <m:nor/>
                                </m:rPr>
                                <a:rPr lang="en-US" sz="1400" dirty="0"/>
                                <m:t> </m:t>
                              </m:r>
                            </m:sub>
                          </m:sSub>
                        </m:oMath>
                      </m:oMathPara>
                    </a14:m>
                    <a:endParaRPr lang="en-US" sz="1400" dirty="0"/>
                  </a:p>
                </p:txBody>
              </p:sp>
            </mc:Choice>
            <mc:Fallback xmlns="">
              <p:sp>
                <p:nvSpPr>
                  <p:cNvPr id="47" name="Rectangle 46"/>
                  <p:cNvSpPr>
                    <a:spLocks noRot="1" noChangeAspect="1" noMove="1" noResize="1" noEditPoints="1" noAdjustHandles="1" noChangeArrowheads="1" noChangeShapeType="1" noTextEdit="1"/>
                  </p:cNvSpPr>
                  <p:nvPr/>
                </p:nvSpPr>
                <p:spPr>
                  <a:xfrm>
                    <a:off x="8182325" y="6043881"/>
                    <a:ext cx="345758" cy="227463"/>
                  </a:xfrm>
                  <a:prstGeom prst="rect">
                    <a:avLst/>
                  </a:prstGeom>
                  <a:blipFill rotWithShape="0">
                    <a:blip r:embed="rId15"/>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33116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up)">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p>
            <a:r>
              <a:rPr lang="en-US" sz="3600" dirty="0"/>
              <a:t>Trajectory Compression in Road Networks</a:t>
            </a:r>
          </a:p>
        </p:txBody>
      </p:sp>
      <p:sp>
        <p:nvSpPr>
          <p:cNvPr id="3" name="Content Placeholder 2"/>
          <p:cNvSpPr>
            <a:spLocks noGrp="1"/>
          </p:cNvSpPr>
          <p:nvPr>
            <p:ph idx="1"/>
          </p:nvPr>
        </p:nvSpPr>
        <p:spPr>
          <a:xfrm>
            <a:off x="533400" y="1265237"/>
            <a:ext cx="8229600" cy="4525963"/>
          </a:xfrm>
        </p:spPr>
        <p:txBody>
          <a:bodyPr>
            <a:normAutofit/>
          </a:bodyPr>
          <a:lstStyle/>
          <a:p>
            <a:r>
              <a:rPr lang="en-US" sz="2400" dirty="0" smtClean="0"/>
              <a:t>PRESS</a:t>
            </a:r>
          </a:p>
          <a:p>
            <a:pPr lvl="1"/>
            <a:r>
              <a:rPr lang="en-US" sz="2000" dirty="0"/>
              <a:t>Trajectory compression on a road network</a:t>
            </a:r>
          </a:p>
          <a:p>
            <a:pPr lvl="1"/>
            <a:r>
              <a:rPr lang="en-US" sz="2000" dirty="0"/>
              <a:t>From &lt;x, y, t&gt; to a separate representation</a:t>
            </a:r>
          </a:p>
          <a:p>
            <a:pPr lvl="1"/>
            <a:r>
              <a:rPr lang="en-US" sz="2000" dirty="0" smtClean="0"/>
              <a:t>Spatial compression is error free</a:t>
            </a:r>
          </a:p>
          <a:p>
            <a:pPr lvl="1"/>
            <a:r>
              <a:rPr lang="en-US" sz="2000" dirty="0" smtClean="0"/>
              <a:t>Temporal compression is </a:t>
            </a:r>
            <a:r>
              <a:rPr lang="en-US" sz="2000" dirty="0" err="1" smtClean="0"/>
              <a:t>lossy</a:t>
            </a:r>
            <a:endParaRPr lang="en-US" sz="2000" dirty="0" smtClean="0"/>
          </a:p>
          <a:p>
            <a:pPr lvl="1"/>
            <a:r>
              <a:rPr lang="en-US" sz="2000" dirty="0" smtClean="0"/>
              <a:t>Works </a:t>
            </a:r>
            <a:r>
              <a:rPr lang="en-US" sz="2000" dirty="0"/>
              <a:t>for online and offline</a:t>
            </a:r>
          </a:p>
          <a:p>
            <a:pPr lvl="1"/>
            <a:endParaRPr lang="en-US" sz="2000" dirty="0"/>
          </a:p>
        </p:txBody>
      </p:sp>
      <p:pic>
        <p:nvPicPr>
          <p:cNvPr id="5" name="Picture 4"/>
          <p:cNvPicPr>
            <a:picLocks noChangeAspect="1"/>
          </p:cNvPicPr>
          <p:nvPr/>
        </p:nvPicPr>
        <p:blipFill>
          <a:blip r:embed="rId2"/>
          <a:stretch>
            <a:fillRect/>
          </a:stretch>
        </p:blipFill>
        <p:spPr>
          <a:xfrm>
            <a:off x="1038225" y="3810000"/>
            <a:ext cx="7038975" cy="2000250"/>
          </a:xfrm>
          <a:prstGeom prst="rect">
            <a:avLst/>
          </a:prstGeom>
        </p:spPr>
      </p:pic>
      <p:sp>
        <p:nvSpPr>
          <p:cNvPr id="4" name="Rectangle 3"/>
          <p:cNvSpPr/>
          <p:nvPr/>
        </p:nvSpPr>
        <p:spPr>
          <a:xfrm>
            <a:off x="228600" y="6276201"/>
            <a:ext cx="8686800" cy="276999"/>
          </a:xfrm>
          <a:prstGeom prst="rect">
            <a:avLst/>
          </a:prstGeom>
        </p:spPr>
        <p:txBody>
          <a:bodyPr wrap="square">
            <a:spAutoFit/>
          </a:bodyPr>
          <a:lstStyle/>
          <a:p>
            <a:r>
              <a:rPr lang="en-US" sz="1200" dirty="0" err="1"/>
              <a:t>Renchu</a:t>
            </a:r>
            <a:r>
              <a:rPr lang="en-US" sz="1200" dirty="0"/>
              <a:t> Song, Weiwei Sun, Baihua Zheng, </a:t>
            </a:r>
            <a:r>
              <a:rPr lang="en-US" sz="1200" b="1" dirty="0"/>
              <a:t>Yu Zheng</a:t>
            </a:r>
            <a:r>
              <a:rPr lang="en-US" sz="1200" dirty="0"/>
              <a:t>. </a:t>
            </a:r>
            <a:r>
              <a:rPr lang="en-US" sz="1200" dirty="0">
                <a:hlinkClick r:id="rId3"/>
              </a:rPr>
              <a:t>PRESS: A Novel Framework of Trajectory Compression in Road Networks</a:t>
            </a:r>
            <a:r>
              <a:rPr lang="en-US" sz="1200" dirty="0"/>
              <a:t>. </a:t>
            </a:r>
            <a:r>
              <a:rPr lang="en-US" sz="1200" b="1" dirty="0" smtClean="0"/>
              <a:t>VLDB 2014</a:t>
            </a:r>
            <a:r>
              <a:rPr lang="en-US" sz="1200" dirty="0" smtClean="0"/>
              <a:t>. </a:t>
            </a:r>
            <a:endParaRPr lang="en-US" sz="1200" dirty="0"/>
          </a:p>
        </p:txBody>
      </p:sp>
    </p:spTree>
    <p:extLst>
      <p:ext uri="{BB962C8B-B14F-4D97-AF65-F5344CB8AC3E}">
        <p14:creationId xmlns:p14="http://schemas.microsoft.com/office/powerpoint/2010/main" val="1063674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78"/>
            <a:ext cx="8229600" cy="1143000"/>
          </a:xfrm>
        </p:spPr>
        <p:txBody>
          <a:bodyPr/>
          <a:lstStyle/>
          <a:p>
            <a:r>
              <a:rPr lang="en-US" dirty="0" smtClean="0"/>
              <a:t>Methodology</a:t>
            </a:r>
            <a:endParaRPr lang="en-US" dirty="0"/>
          </a:p>
        </p:txBody>
      </p:sp>
      <p:sp>
        <p:nvSpPr>
          <p:cNvPr id="3" name="Content Placeholder 2"/>
          <p:cNvSpPr>
            <a:spLocks noGrp="1"/>
          </p:cNvSpPr>
          <p:nvPr>
            <p:ph idx="1"/>
          </p:nvPr>
        </p:nvSpPr>
        <p:spPr>
          <a:xfrm>
            <a:off x="457200" y="1295401"/>
            <a:ext cx="8229600" cy="2286000"/>
          </a:xfrm>
        </p:spPr>
        <p:txBody>
          <a:bodyPr/>
          <a:lstStyle/>
          <a:p>
            <a:r>
              <a:rPr lang="en-US" dirty="0" smtClean="0"/>
              <a:t>Temporal representation: &lt;d, t&gt;</a:t>
            </a:r>
          </a:p>
        </p:txBody>
      </p:sp>
      <p:pic>
        <p:nvPicPr>
          <p:cNvPr id="4" name="Picture 3"/>
          <p:cNvPicPr>
            <a:picLocks noChangeAspect="1"/>
          </p:cNvPicPr>
          <p:nvPr/>
        </p:nvPicPr>
        <p:blipFill>
          <a:blip r:embed="rId3"/>
          <a:stretch>
            <a:fillRect/>
          </a:stretch>
        </p:blipFill>
        <p:spPr>
          <a:xfrm>
            <a:off x="1763151" y="3962400"/>
            <a:ext cx="5780649" cy="2276527"/>
          </a:xfrm>
          <a:prstGeom prst="rect">
            <a:avLst/>
          </a:prstGeom>
        </p:spPr>
      </p:pic>
      <p:pic>
        <p:nvPicPr>
          <p:cNvPr id="5" name="Picture 4"/>
          <p:cNvPicPr>
            <a:picLocks noChangeAspect="1"/>
          </p:cNvPicPr>
          <p:nvPr/>
        </p:nvPicPr>
        <p:blipFill>
          <a:blip r:embed="rId4"/>
          <a:stretch>
            <a:fillRect/>
          </a:stretch>
        </p:blipFill>
        <p:spPr>
          <a:xfrm>
            <a:off x="1295400" y="2838539"/>
            <a:ext cx="2362200" cy="329206"/>
          </a:xfrm>
          <a:prstGeom prst="rect">
            <a:avLst/>
          </a:prstGeom>
        </p:spPr>
      </p:pic>
      <p:grpSp>
        <p:nvGrpSpPr>
          <p:cNvPr id="14" name="Group 13"/>
          <p:cNvGrpSpPr/>
          <p:nvPr/>
        </p:nvGrpSpPr>
        <p:grpSpPr>
          <a:xfrm>
            <a:off x="3809999" y="2874974"/>
            <a:ext cx="4038600" cy="267924"/>
            <a:chOff x="3962400" y="3313476"/>
            <a:chExt cx="4038600" cy="267924"/>
          </a:xfrm>
        </p:grpSpPr>
        <p:pic>
          <p:nvPicPr>
            <p:cNvPr id="7" name="Picture 6"/>
            <p:cNvPicPr>
              <a:picLocks noChangeAspect="1"/>
            </p:cNvPicPr>
            <p:nvPr/>
          </p:nvPicPr>
          <p:blipFill rotWithShape="1">
            <a:blip r:embed="rId5"/>
            <a:srcRect t="19231"/>
            <a:stretch/>
          </p:blipFill>
          <p:spPr>
            <a:xfrm>
              <a:off x="3962400" y="3318033"/>
              <a:ext cx="3342249" cy="263367"/>
            </a:xfrm>
            <a:prstGeom prst="rect">
              <a:avLst/>
            </a:prstGeom>
          </p:spPr>
        </p:pic>
        <p:pic>
          <p:nvPicPr>
            <p:cNvPr id="8" name="Picture 7"/>
            <p:cNvPicPr>
              <a:picLocks noChangeAspect="1"/>
            </p:cNvPicPr>
            <p:nvPr/>
          </p:nvPicPr>
          <p:blipFill>
            <a:blip r:embed="rId6"/>
            <a:stretch>
              <a:fillRect/>
            </a:stretch>
          </p:blipFill>
          <p:spPr>
            <a:xfrm>
              <a:off x="7311664" y="3313476"/>
              <a:ext cx="689336" cy="255109"/>
            </a:xfrm>
            <a:prstGeom prst="rect">
              <a:avLst/>
            </a:prstGeom>
          </p:spPr>
        </p:pic>
      </p:grpSp>
      <p:pic>
        <p:nvPicPr>
          <p:cNvPr id="9" name="Picture 8"/>
          <p:cNvPicPr>
            <a:picLocks noChangeAspect="1"/>
          </p:cNvPicPr>
          <p:nvPr/>
        </p:nvPicPr>
        <p:blipFill>
          <a:blip r:embed="rId7"/>
          <a:stretch>
            <a:fillRect/>
          </a:stretch>
        </p:blipFill>
        <p:spPr>
          <a:xfrm>
            <a:off x="1676399" y="3383104"/>
            <a:ext cx="5105400" cy="293194"/>
          </a:xfrm>
          <a:prstGeom prst="rect">
            <a:avLst/>
          </a:prstGeom>
        </p:spPr>
      </p:pic>
      <p:pic>
        <p:nvPicPr>
          <p:cNvPr id="10" name="Picture 9"/>
          <p:cNvPicPr>
            <a:picLocks noChangeAspect="1"/>
          </p:cNvPicPr>
          <p:nvPr/>
        </p:nvPicPr>
        <p:blipFill>
          <a:blip r:embed="rId8"/>
          <a:stretch>
            <a:fillRect/>
          </a:stretch>
        </p:blipFill>
        <p:spPr>
          <a:xfrm>
            <a:off x="3184867" y="2364096"/>
            <a:ext cx="715668" cy="316667"/>
          </a:xfrm>
          <a:prstGeom prst="rect">
            <a:avLst/>
          </a:prstGeom>
        </p:spPr>
      </p:pic>
      <p:grpSp>
        <p:nvGrpSpPr>
          <p:cNvPr id="13" name="Group 12"/>
          <p:cNvGrpSpPr/>
          <p:nvPr/>
        </p:nvGrpSpPr>
        <p:grpSpPr>
          <a:xfrm>
            <a:off x="3962399" y="2362200"/>
            <a:ext cx="1752600" cy="323498"/>
            <a:chOff x="5715001" y="2524679"/>
            <a:chExt cx="1806232" cy="305691"/>
          </a:xfrm>
        </p:grpSpPr>
        <p:pic>
          <p:nvPicPr>
            <p:cNvPr id="11" name="Picture 10"/>
            <p:cNvPicPr>
              <a:picLocks noChangeAspect="1"/>
            </p:cNvPicPr>
            <p:nvPr/>
          </p:nvPicPr>
          <p:blipFill>
            <a:blip r:embed="rId9"/>
            <a:stretch>
              <a:fillRect/>
            </a:stretch>
          </p:blipFill>
          <p:spPr>
            <a:xfrm>
              <a:off x="5715001" y="2524679"/>
              <a:ext cx="1066800" cy="305691"/>
            </a:xfrm>
            <a:prstGeom prst="rect">
              <a:avLst/>
            </a:prstGeom>
          </p:spPr>
        </p:pic>
        <p:pic>
          <p:nvPicPr>
            <p:cNvPr id="12" name="Picture 11"/>
            <p:cNvPicPr>
              <a:picLocks noChangeAspect="1"/>
            </p:cNvPicPr>
            <p:nvPr/>
          </p:nvPicPr>
          <p:blipFill>
            <a:blip r:embed="rId10"/>
            <a:stretch>
              <a:fillRect/>
            </a:stretch>
          </p:blipFill>
          <p:spPr>
            <a:xfrm>
              <a:off x="6766153" y="2543377"/>
              <a:ext cx="755080" cy="282435"/>
            </a:xfrm>
            <a:prstGeom prst="rect">
              <a:avLst/>
            </a:prstGeom>
          </p:spPr>
        </p:pic>
      </p:grpSp>
    </p:spTree>
    <p:extLst>
      <p:ext uri="{BB962C8B-B14F-4D97-AF65-F5344CB8AC3E}">
        <p14:creationId xmlns:p14="http://schemas.microsoft.com/office/powerpoint/2010/main" val="822597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a:xfrm>
            <a:off x="457200" y="1371600"/>
            <a:ext cx="8229600" cy="4525963"/>
          </a:xfrm>
        </p:spPr>
        <p:txBody>
          <a:bodyPr>
            <a:normAutofit/>
          </a:bodyPr>
          <a:lstStyle/>
          <a:p>
            <a:r>
              <a:rPr lang="en-US" sz="2800" dirty="0" smtClean="0"/>
              <a:t>Sliding-window-based compression</a:t>
            </a:r>
          </a:p>
          <a:p>
            <a:pPr lvl="1"/>
            <a:r>
              <a:rPr lang="en-US" sz="2400" dirty="0" smtClean="0"/>
              <a:t>Error bounded</a:t>
            </a:r>
          </a:p>
          <a:p>
            <a:pPr lvl="1"/>
            <a:r>
              <a:rPr lang="en-US" sz="2400" dirty="0" err="1" smtClean="0"/>
              <a:t>Lossy</a:t>
            </a:r>
            <a:r>
              <a:rPr lang="en-US" sz="2400" dirty="0"/>
              <a:t> </a:t>
            </a:r>
            <a:r>
              <a:rPr lang="en-US" sz="2400" dirty="0" smtClean="0"/>
              <a:t>compression</a:t>
            </a:r>
            <a:endParaRPr lang="en-US" sz="2400" dirty="0"/>
          </a:p>
        </p:txBody>
      </p:sp>
      <p:pic>
        <p:nvPicPr>
          <p:cNvPr id="4" name="Picture 3"/>
          <p:cNvPicPr>
            <a:picLocks noChangeAspect="1"/>
          </p:cNvPicPr>
          <p:nvPr/>
        </p:nvPicPr>
        <p:blipFill>
          <a:blip r:embed="rId2"/>
          <a:stretch>
            <a:fillRect/>
          </a:stretch>
        </p:blipFill>
        <p:spPr>
          <a:xfrm>
            <a:off x="4843176" y="1975530"/>
            <a:ext cx="3843624" cy="2291670"/>
          </a:xfrm>
          <a:prstGeom prst="rect">
            <a:avLst/>
          </a:prstGeom>
        </p:spPr>
      </p:pic>
      <p:pic>
        <p:nvPicPr>
          <p:cNvPr id="5" name="Picture 4"/>
          <p:cNvPicPr>
            <a:picLocks noChangeAspect="1"/>
          </p:cNvPicPr>
          <p:nvPr/>
        </p:nvPicPr>
        <p:blipFill>
          <a:blip r:embed="rId3"/>
          <a:stretch>
            <a:fillRect/>
          </a:stretch>
        </p:blipFill>
        <p:spPr>
          <a:xfrm>
            <a:off x="990600" y="4419600"/>
            <a:ext cx="7467600" cy="2305050"/>
          </a:xfrm>
          <a:prstGeom prst="rect">
            <a:avLst/>
          </a:prstGeom>
        </p:spPr>
      </p:pic>
    </p:spTree>
    <p:extLst>
      <p:ext uri="{BB962C8B-B14F-4D97-AF65-F5344CB8AC3E}">
        <p14:creationId xmlns:p14="http://schemas.microsoft.com/office/powerpoint/2010/main" val="38434739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a:xfrm>
            <a:off x="457200" y="1295400"/>
            <a:ext cx="8229600" cy="4525963"/>
          </a:xfrm>
        </p:spPr>
        <p:txBody>
          <a:bodyPr/>
          <a:lstStyle/>
          <a:p>
            <a:r>
              <a:rPr lang="en-US" dirty="0" smtClean="0"/>
              <a:t>Spatial representation</a:t>
            </a:r>
          </a:p>
          <a:p>
            <a:pPr lvl="1"/>
            <a:r>
              <a:rPr lang="en-US" sz="2400" dirty="0" smtClean="0"/>
              <a:t>Shortest path: record the second last road segment</a:t>
            </a:r>
          </a:p>
          <a:p>
            <a:pPr lvl="1"/>
            <a:r>
              <a:rPr lang="en-US" sz="2400" dirty="0" smtClean="0"/>
              <a:t>Frequent sub-trajectory patterns</a:t>
            </a:r>
          </a:p>
          <a:p>
            <a:pPr lvl="1"/>
            <a:endParaRPr lang="en-US" sz="2400" dirty="0" smtClean="0"/>
          </a:p>
          <a:p>
            <a:endParaRPr lang="en-US" dirty="0"/>
          </a:p>
        </p:txBody>
      </p:sp>
      <p:pic>
        <p:nvPicPr>
          <p:cNvPr id="4" name="Picture 3"/>
          <p:cNvPicPr>
            <a:picLocks noChangeAspect="1"/>
          </p:cNvPicPr>
          <p:nvPr/>
        </p:nvPicPr>
        <p:blipFill>
          <a:blip r:embed="rId2"/>
          <a:stretch>
            <a:fillRect/>
          </a:stretch>
        </p:blipFill>
        <p:spPr>
          <a:xfrm>
            <a:off x="2251976" y="4091781"/>
            <a:ext cx="4810591" cy="1851819"/>
          </a:xfrm>
          <a:prstGeom prst="rect">
            <a:avLst/>
          </a:prstGeom>
        </p:spPr>
      </p:pic>
      <p:pic>
        <p:nvPicPr>
          <p:cNvPr id="5" name="Picture 4"/>
          <p:cNvPicPr>
            <a:picLocks noChangeAspect="1"/>
          </p:cNvPicPr>
          <p:nvPr/>
        </p:nvPicPr>
        <p:blipFill rotWithShape="1">
          <a:blip r:embed="rId3"/>
          <a:srcRect t="20513" b="-1"/>
          <a:stretch/>
        </p:blipFill>
        <p:spPr>
          <a:xfrm>
            <a:off x="2566987" y="2895600"/>
            <a:ext cx="4010025" cy="295275"/>
          </a:xfrm>
          <a:prstGeom prst="rect">
            <a:avLst/>
          </a:prstGeom>
        </p:spPr>
      </p:pic>
      <p:pic>
        <p:nvPicPr>
          <p:cNvPr id="6" name="Picture 5"/>
          <p:cNvPicPr>
            <a:picLocks noChangeAspect="1"/>
          </p:cNvPicPr>
          <p:nvPr/>
        </p:nvPicPr>
        <p:blipFill>
          <a:blip r:embed="rId4"/>
          <a:stretch>
            <a:fillRect/>
          </a:stretch>
        </p:blipFill>
        <p:spPr>
          <a:xfrm>
            <a:off x="2095499" y="3429000"/>
            <a:ext cx="4953000" cy="342900"/>
          </a:xfrm>
          <a:prstGeom prst="rect">
            <a:avLst/>
          </a:prstGeom>
        </p:spPr>
      </p:pic>
      <p:sp>
        <p:nvSpPr>
          <p:cNvPr id="7" name="Rectangle 6"/>
          <p:cNvSpPr/>
          <p:nvPr/>
        </p:nvSpPr>
        <p:spPr>
          <a:xfrm>
            <a:off x="228600" y="6276201"/>
            <a:ext cx="8686800" cy="276999"/>
          </a:xfrm>
          <a:prstGeom prst="rect">
            <a:avLst/>
          </a:prstGeom>
        </p:spPr>
        <p:txBody>
          <a:bodyPr wrap="square">
            <a:spAutoFit/>
          </a:bodyPr>
          <a:lstStyle/>
          <a:p>
            <a:r>
              <a:rPr lang="en-US" sz="1200" dirty="0" err="1"/>
              <a:t>Renchu</a:t>
            </a:r>
            <a:r>
              <a:rPr lang="en-US" sz="1200" dirty="0"/>
              <a:t> Song, Weiwei Sun, Baihua Zheng, </a:t>
            </a:r>
            <a:r>
              <a:rPr lang="en-US" sz="1200" b="1" dirty="0"/>
              <a:t>Yu Zheng</a:t>
            </a:r>
            <a:r>
              <a:rPr lang="en-US" sz="1200" dirty="0"/>
              <a:t>. </a:t>
            </a:r>
            <a:r>
              <a:rPr lang="en-US" sz="1200" dirty="0">
                <a:hlinkClick r:id="rId5"/>
              </a:rPr>
              <a:t>PRESS: A Novel Framework of Trajectory Compression in Road Networks</a:t>
            </a:r>
            <a:r>
              <a:rPr lang="en-US" sz="1200" dirty="0"/>
              <a:t>. </a:t>
            </a:r>
            <a:r>
              <a:rPr lang="en-US" sz="1200" b="1" dirty="0" smtClean="0"/>
              <a:t>VLDB 2014</a:t>
            </a:r>
            <a:r>
              <a:rPr lang="en-US" sz="1200" dirty="0" smtClean="0"/>
              <a:t>. </a:t>
            </a:r>
            <a:endParaRPr lang="en-US" sz="1200" dirty="0"/>
          </a:p>
        </p:txBody>
      </p:sp>
    </p:spTree>
    <p:extLst>
      <p:ext uri="{BB962C8B-B14F-4D97-AF65-F5344CB8AC3E}">
        <p14:creationId xmlns:p14="http://schemas.microsoft.com/office/powerpoint/2010/main" val="5365011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Methodology</a:t>
            </a:r>
          </a:p>
        </p:txBody>
      </p:sp>
      <p:sp>
        <p:nvSpPr>
          <p:cNvPr id="3" name="Content Placeholder 2"/>
          <p:cNvSpPr>
            <a:spLocks noGrp="1"/>
          </p:cNvSpPr>
          <p:nvPr>
            <p:ph idx="1"/>
          </p:nvPr>
        </p:nvSpPr>
        <p:spPr>
          <a:xfrm>
            <a:off x="457200" y="1371600"/>
            <a:ext cx="8229600" cy="4525963"/>
          </a:xfrm>
        </p:spPr>
        <p:txBody>
          <a:bodyPr/>
          <a:lstStyle/>
          <a:p>
            <a:r>
              <a:rPr lang="en-US" dirty="0"/>
              <a:t>Spatial </a:t>
            </a:r>
            <a:r>
              <a:rPr lang="en-US" dirty="0" smtClean="0"/>
              <a:t>representation</a:t>
            </a:r>
          </a:p>
          <a:p>
            <a:pPr marL="742950" lvl="2" indent="-342900"/>
            <a:r>
              <a:rPr lang="en-US" dirty="0"/>
              <a:t>Frequent sub-trajectory </a:t>
            </a:r>
            <a:r>
              <a:rPr lang="en-US" dirty="0" smtClean="0"/>
              <a:t>(FST) patterns</a:t>
            </a:r>
            <a:endParaRPr lang="en-US" dirty="0"/>
          </a:p>
          <a:p>
            <a:endParaRPr lang="en-US" dirty="0"/>
          </a:p>
          <a:p>
            <a:endParaRPr lang="en-US" dirty="0"/>
          </a:p>
        </p:txBody>
      </p:sp>
      <p:pic>
        <p:nvPicPr>
          <p:cNvPr id="4" name="Picture 3"/>
          <p:cNvPicPr>
            <a:picLocks noChangeAspect="1"/>
          </p:cNvPicPr>
          <p:nvPr/>
        </p:nvPicPr>
        <p:blipFill rotWithShape="1">
          <a:blip r:embed="rId2"/>
          <a:srcRect t="34549"/>
          <a:stretch/>
        </p:blipFill>
        <p:spPr>
          <a:xfrm>
            <a:off x="101262" y="3810000"/>
            <a:ext cx="8966538" cy="2454089"/>
          </a:xfrm>
          <a:prstGeom prst="rect">
            <a:avLst/>
          </a:prstGeom>
        </p:spPr>
      </p:pic>
      <p:pic>
        <p:nvPicPr>
          <p:cNvPr id="5" name="Picture 4"/>
          <p:cNvPicPr>
            <a:picLocks noChangeAspect="1"/>
          </p:cNvPicPr>
          <p:nvPr/>
        </p:nvPicPr>
        <p:blipFill>
          <a:blip r:embed="rId3"/>
          <a:stretch>
            <a:fillRect/>
          </a:stretch>
        </p:blipFill>
        <p:spPr>
          <a:xfrm>
            <a:off x="762000" y="2743200"/>
            <a:ext cx="3590925" cy="1219200"/>
          </a:xfrm>
          <a:prstGeom prst="rect">
            <a:avLst/>
          </a:prstGeom>
        </p:spPr>
      </p:pic>
    </p:spTree>
    <p:extLst>
      <p:ext uri="{BB962C8B-B14F-4D97-AF65-F5344CB8AC3E}">
        <p14:creationId xmlns:p14="http://schemas.microsoft.com/office/powerpoint/2010/main" val="27558840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86" y="0"/>
            <a:ext cx="8229600" cy="1143000"/>
          </a:xfrm>
        </p:spPr>
        <p:txBody>
          <a:bodyPr/>
          <a:lstStyle/>
          <a:p>
            <a:r>
              <a:rPr lang="en-US" dirty="0"/>
              <a:t>Methodology</a:t>
            </a:r>
          </a:p>
        </p:txBody>
      </p:sp>
      <p:sp>
        <p:nvSpPr>
          <p:cNvPr id="3" name="Content Placeholder 2"/>
          <p:cNvSpPr>
            <a:spLocks noGrp="1"/>
          </p:cNvSpPr>
          <p:nvPr>
            <p:ph idx="1"/>
          </p:nvPr>
        </p:nvSpPr>
        <p:spPr>
          <a:xfrm>
            <a:off x="468086" y="1143000"/>
            <a:ext cx="8229600" cy="1600200"/>
          </a:xfrm>
        </p:spPr>
        <p:txBody>
          <a:bodyPr>
            <a:normAutofit/>
          </a:bodyPr>
          <a:lstStyle/>
          <a:p>
            <a:r>
              <a:rPr lang="en-US" sz="2800" dirty="0" smtClean="0"/>
              <a:t>Decompose a trajectory into FST patterns</a:t>
            </a:r>
          </a:p>
          <a:p>
            <a:pPr lvl="1"/>
            <a:r>
              <a:rPr lang="en-US" sz="2400" dirty="0" err="1" smtClean="0"/>
              <a:t>Aho-Corasick</a:t>
            </a:r>
            <a:r>
              <a:rPr lang="en-US" sz="2400" dirty="0" smtClean="0"/>
              <a:t> </a:t>
            </a:r>
            <a:r>
              <a:rPr lang="en-US" sz="2400" dirty="0"/>
              <a:t>string </a:t>
            </a:r>
            <a:r>
              <a:rPr lang="en-US" sz="2400" dirty="0" smtClean="0"/>
              <a:t>matching algorithm</a:t>
            </a:r>
          </a:p>
          <a:p>
            <a:pPr lvl="1"/>
            <a:r>
              <a:rPr lang="en-US" sz="2400" dirty="0" smtClean="0"/>
              <a:t>Time complexity: O(|T|)</a:t>
            </a:r>
            <a:endParaRPr lang="en-US" sz="2400" dirty="0"/>
          </a:p>
        </p:txBody>
      </p:sp>
      <p:grpSp>
        <p:nvGrpSpPr>
          <p:cNvPr id="8" name="Group 7"/>
          <p:cNvGrpSpPr/>
          <p:nvPr/>
        </p:nvGrpSpPr>
        <p:grpSpPr>
          <a:xfrm>
            <a:off x="3200400" y="2743200"/>
            <a:ext cx="5339151" cy="404772"/>
            <a:chOff x="685800" y="2362200"/>
            <a:chExt cx="5339151" cy="404772"/>
          </a:xfrm>
        </p:grpSpPr>
        <p:pic>
          <p:nvPicPr>
            <p:cNvPr id="6" name="Picture 5"/>
            <p:cNvPicPr>
              <a:picLocks noChangeAspect="1"/>
            </p:cNvPicPr>
            <p:nvPr/>
          </p:nvPicPr>
          <p:blipFill>
            <a:blip r:embed="rId2"/>
            <a:stretch>
              <a:fillRect/>
            </a:stretch>
          </p:blipFill>
          <p:spPr>
            <a:xfrm>
              <a:off x="685800" y="2362200"/>
              <a:ext cx="4800599" cy="404772"/>
            </a:xfrm>
            <a:prstGeom prst="rect">
              <a:avLst/>
            </a:prstGeom>
          </p:spPr>
        </p:pic>
        <p:pic>
          <p:nvPicPr>
            <p:cNvPr id="7" name="Picture 6"/>
            <p:cNvPicPr>
              <a:picLocks noChangeAspect="1"/>
            </p:cNvPicPr>
            <p:nvPr/>
          </p:nvPicPr>
          <p:blipFill>
            <a:blip r:embed="rId3"/>
            <a:stretch>
              <a:fillRect/>
            </a:stretch>
          </p:blipFill>
          <p:spPr>
            <a:xfrm>
              <a:off x="5429249" y="2362200"/>
              <a:ext cx="595702" cy="404772"/>
            </a:xfrm>
            <a:prstGeom prst="rect">
              <a:avLst/>
            </a:prstGeom>
          </p:spPr>
        </p:pic>
      </p:grpSp>
      <p:pic>
        <p:nvPicPr>
          <p:cNvPr id="9" name="Picture 8"/>
          <p:cNvPicPr>
            <a:picLocks noChangeAspect="1"/>
          </p:cNvPicPr>
          <p:nvPr/>
        </p:nvPicPr>
        <p:blipFill>
          <a:blip r:embed="rId4"/>
          <a:stretch>
            <a:fillRect/>
          </a:stretch>
        </p:blipFill>
        <p:spPr>
          <a:xfrm>
            <a:off x="1905000" y="3490872"/>
            <a:ext cx="7048500" cy="2514600"/>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513180" y="3604260"/>
                <a:ext cx="4164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13180" y="3604260"/>
                <a:ext cx="416461" cy="276999"/>
              </a:xfrm>
              <a:prstGeom prst="rect">
                <a:avLst/>
              </a:prstGeom>
              <a:blipFill rotWithShape="0">
                <a:blip r:embed="rId5"/>
                <a:stretch>
                  <a:fillRect l="-11594" r="-5797" b="-6522"/>
                </a:stretch>
              </a:blipFill>
            </p:spPr>
            <p:txBody>
              <a:bodyPr/>
              <a:lstStyle/>
              <a:p>
                <a:r>
                  <a:rPr lang="en-US">
                    <a:noFill/>
                  </a:rPr>
                  <a:t> </a:t>
                </a:r>
              </a:p>
            </p:txBody>
          </p:sp>
        </mc:Fallback>
      </mc:AlternateContent>
      <p:grpSp>
        <p:nvGrpSpPr>
          <p:cNvPr id="28" name="Group 27"/>
          <p:cNvGrpSpPr/>
          <p:nvPr/>
        </p:nvGrpSpPr>
        <p:grpSpPr>
          <a:xfrm>
            <a:off x="3375660" y="3276600"/>
            <a:ext cx="662940" cy="1318260"/>
            <a:chOff x="3375660" y="3276600"/>
            <a:chExt cx="662940" cy="1318260"/>
          </a:xfrm>
        </p:grpSpPr>
        <mc:AlternateContent xmlns:mc="http://schemas.openxmlformats.org/markup-compatibility/2006" xmlns:a14="http://schemas.microsoft.com/office/drawing/2010/main">
          <mc:Choice Requires="a14">
            <p:sp>
              <p:nvSpPr>
                <p:cNvPr id="11" name="TextBox 10"/>
                <p:cNvSpPr txBox="1"/>
                <p:nvPr/>
              </p:nvSpPr>
              <p:spPr>
                <a:xfrm>
                  <a:off x="3733800" y="3276600"/>
                  <a:ext cx="23339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e>
                          <m:sub>
                            <m:r>
                              <a:rPr lang="en-US" sz="1600" b="0" i="1" smtClean="0">
                                <a:latin typeface="Cambria Math" panose="02040503050406030204" pitchFamily="18" charset="0"/>
                              </a:rPr>
                              <m:t>1</m:t>
                            </m:r>
                          </m:sub>
                        </m:sSub>
                      </m:oMath>
                    </m:oMathPara>
                  </a14:m>
                  <a:endParaRPr lang="en-US" sz="1600" dirty="0"/>
                </a:p>
              </p:txBody>
            </p:sp>
          </mc:Choice>
          <mc:Fallback xmlns="">
            <p:sp>
              <p:nvSpPr>
                <p:cNvPr id="11" name="TextBox 10"/>
                <p:cNvSpPr txBox="1">
                  <a:spLocks noRot="1" noChangeAspect="1" noMove="1" noResize="1" noEditPoints="1" noAdjustHandles="1" noChangeArrowheads="1" noChangeShapeType="1" noTextEdit="1"/>
                </p:cNvSpPr>
                <p:nvPr/>
              </p:nvSpPr>
              <p:spPr>
                <a:xfrm>
                  <a:off x="3733800" y="3276600"/>
                  <a:ext cx="233397" cy="246221"/>
                </a:xfrm>
                <a:prstGeom prst="rect">
                  <a:avLst/>
                </a:prstGeom>
                <a:blipFill rotWithShape="0">
                  <a:blip r:embed="rId6"/>
                  <a:stretch>
                    <a:fillRect l="-13158" r="-2632" b="-12500"/>
                  </a:stretch>
                </a:blipFill>
              </p:spPr>
              <p:txBody>
                <a:bodyPr/>
                <a:lstStyle/>
                <a:p>
                  <a:r>
                    <a:rPr lang="en-US">
                      <a:noFill/>
                    </a:rPr>
                    <a:t> </a:t>
                  </a:r>
                </a:p>
              </p:txBody>
            </p:sp>
          </mc:Fallback>
        </mc:AlternateContent>
        <p:sp>
          <p:nvSpPr>
            <p:cNvPr id="12" name="Oval 11"/>
            <p:cNvSpPr/>
            <p:nvPr/>
          </p:nvSpPr>
          <p:spPr>
            <a:xfrm>
              <a:off x="3375660" y="4290060"/>
              <a:ext cx="304800" cy="3048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657600" y="3604260"/>
              <a:ext cx="381000" cy="281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1}</a:t>
              </a:r>
              <a:endParaRPr lang="en-US" sz="1400" dirty="0">
                <a:solidFill>
                  <a:schemeClr val="tx1"/>
                </a:solidFill>
              </a:endParaRPr>
            </a:p>
          </p:txBody>
        </p:sp>
      </p:grpSp>
      <p:grpSp>
        <p:nvGrpSpPr>
          <p:cNvPr id="29" name="Group 28"/>
          <p:cNvGrpSpPr/>
          <p:nvPr/>
        </p:nvGrpSpPr>
        <p:grpSpPr>
          <a:xfrm>
            <a:off x="2698786" y="3276600"/>
            <a:ext cx="1111214" cy="2019300"/>
            <a:chOff x="2698786" y="3276600"/>
            <a:chExt cx="1111214" cy="2019300"/>
          </a:xfrm>
        </p:grpSpPr>
        <mc:AlternateContent xmlns:mc="http://schemas.openxmlformats.org/markup-compatibility/2006" xmlns:a14="http://schemas.microsoft.com/office/drawing/2010/main">
          <mc:Choice Requires="a14">
            <p:sp>
              <p:nvSpPr>
                <p:cNvPr id="13" name="TextBox 12"/>
                <p:cNvSpPr txBox="1"/>
                <p:nvPr/>
              </p:nvSpPr>
              <p:spPr>
                <a:xfrm>
                  <a:off x="3466484" y="3276600"/>
                  <a:ext cx="23814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e>
                          <m:sub>
                            <m:r>
                              <a:rPr lang="en-US" sz="1600" b="0" i="1" smtClean="0">
                                <a:latin typeface="Cambria Math" panose="02040503050406030204" pitchFamily="18" charset="0"/>
                              </a:rPr>
                              <m:t>4</m:t>
                            </m:r>
                          </m:sub>
                        </m:sSub>
                      </m:oMath>
                    </m:oMathPara>
                  </a14:m>
                  <a:endParaRPr lang="en-US" sz="1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66484" y="3276600"/>
                  <a:ext cx="238142" cy="246221"/>
                </a:xfrm>
                <a:prstGeom prst="rect">
                  <a:avLst/>
                </a:prstGeom>
                <a:blipFill rotWithShape="0">
                  <a:blip r:embed="rId7"/>
                  <a:stretch>
                    <a:fillRect l="-12821" r="-5128" b="-12500"/>
                  </a:stretch>
                </a:blipFill>
              </p:spPr>
              <p:txBody>
                <a:bodyPr/>
                <a:lstStyle/>
                <a:p>
                  <a:r>
                    <a:rPr lang="en-US">
                      <a:noFill/>
                    </a:rPr>
                    <a:t> </a:t>
                  </a:r>
                </a:p>
              </p:txBody>
            </p:sp>
          </mc:Fallback>
        </mc:AlternateContent>
        <p:sp>
          <p:nvSpPr>
            <p:cNvPr id="16" name="Rectangle 15"/>
            <p:cNvSpPr/>
            <p:nvPr/>
          </p:nvSpPr>
          <p:spPr>
            <a:xfrm>
              <a:off x="3352800" y="3604260"/>
              <a:ext cx="457200" cy="281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16,</a:t>
              </a:r>
              <a:endParaRPr lang="en-US" sz="1400" dirty="0">
                <a:solidFill>
                  <a:schemeClr val="tx1"/>
                </a:solidFill>
              </a:endParaRPr>
            </a:p>
          </p:txBody>
        </p:sp>
        <p:sp>
          <p:nvSpPr>
            <p:cNvPr id="17" name="Oval 16"/>
            <p:cNvSpPr/>
            <p:nvPr/>
          </p:nvSpPr>
          <p:spPr>
            <a:xfrm>
              <a:off x="2698786" y="4991100"/>
              <a:ext cx="304800" cy="3048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101340" y="3275866"/>
            <a:ext cx="4518660" cy="1318994"/>
            <a:chOff x="3101340" y="3275866"/>
            <a:chExt cx="4518660" cy="1318994"/>
          </a:xfrm>
        </p:grpSpPr>
        <mc:AlternateContent xmlns:mc="http://schemas.openxmlformats.org/markup-compatibility/2006" xmlns:a14="http://schemas.microsoft.com/office/drawing/2010/main">
          <mc:Choice Requires="a14">
            <p:sp>
              <p:nvSpPr>
                <p:cNvPr id="18" name="TextBox 17"/>
                <p:cNvSpPr txBox="1"/>
                <p:nvPr/>
              </p:nvSpPr>
              <p:spPr>
                <a:xfrm>
                  <a:off x="3190858" y="3275866"/>
                  <a:ext cx="23814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e>
                          <m:sub>
                            <m:r>
                              <a:rPr lang="en-US" sz="1600" b="0" i="1" smtClean="0">
                                <a:latin typeface="Cambria Math" panose="02040503050406030204" pitchFamily="18" charset="0"/>
                              </a:rPr>
                              <m:t>7</m:t>
                            </m:r>
                          </m:sub>
                        </m:sSub>
                      </m:oMath>
                    </m:oMathPara>
                  </a14:m>
                  <a:endParaRPr lang="en-US" sz="1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3190858" y="3275866"/>
                  <a:ext cx="238142" cy="246221"/>
                </a:xfrm>
                <a:prstGeom prst="rect">
                  <a:avLst/>
                </a:prstGeom>
                <a:blipFill rotWithShape="0">
                  <a:blip r:embed="rId8"/>
                  <a:stretch>
                    <a:fillRect l="-10000" r="-2500" b="-12195"/>
                  </a:stretch>
                </a:blipFill>
              </p:spPr>
              <p:txBody>
                <a:bodyPr/>
                <a:lstStyle/>
                <a:p>
                  <a:r>
                    <a:rPr lang="en-US">
                      <a:noFill/>
                    </a:rPr>
                    <a:t> </a:t>
                  </a:r>
                </a:p>
              </p:txBody>
            </p:sp>
          </mc:Fallback>
        </mc:AlternateContent>
        <p:sp>
          <p:nvSpPr>
            <p:cNvPr id="19" name="Oval 18"/>
            <p:cNvSpPr/>
            <p:nvPr/>
          </p:nvSpPr>
          <p:spPr>
            <a:xfrm>
              <a:off x="7315200" y="4290060"/>
              <a:ext cx="304800" cy="3048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101340" y="3604260"/>
              <a:ext cx="457200" cy="281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22,</a:t>
              </a:r>
              <a:endParaRPr lang="en-US" sz="1400" dirty="0">
                <a:solidFill>
                  <a:schemeClr val="tx1"/>
                </a:solidFill>
              </a:endParaRPr>
            </a:p>
          </p:txBody>
        </p:sp>
      </p:grpSp>
      <p:grpSp>
        <p:nvGrpSpPr>
          <p:cNvPr id="32" name="Group 31"/>
          <p:cNvGrpSpPr/>
          <p:nvPr/>
        </p:nvGrpSpPr>
        <p:grpSpPr>
          <a:xfrm>
            <a:off x="2823210" y="3275132"/>
            <a:ext cx="1443990" cy="1319728"/>
            <a:chOff x="2823210" y="3275132"/>
            <a:chExt cx="1443990" cy="1319728"/>
          </a:xfrm>
        </p:grpSpPr>
        <mc:AlternateContent xmlns:mc="http://schemas.openxmlformats.org/markup-compatibility/2006" xmlns:a14="http://schemas.microsoft.com/office/drawing/2010/main">
          <mc:Choice Requires="a14">
            <p:sp>
              <p:nvSpPr>
                <p:cNvPr id="23" name="TextBox 22"/>
                <p:cNvSpPr txBox="1"/>
                <p:nvPr/>
              </p:nvSpPr>
              <p:spPr>
                <a:xfrm>
                  <a:off x="2930169" y="3275132"/>
                  <a:ext cx="23814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e>
                          <m:sub>
                            <m:r>
                              <a:rPr lang="en-US" sz="1600" b="0" i="1" smtClean="0">
                                <a:latin typeface="Cambria Math" panose="02040503050406030204" pitchFamily="18" charset="0"/>
                              </a:rPr>
                              <m:t>5</m:t>
                            </m:r>
                          </m:sub>
                        </m:sSub>
                      </m:oMath>
                    </m:oMathPara>
                  </a14:m>
                  <a:endParaRPr lang="en-US" sz="1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2930169" y="3275132"/>
                  <a:ext cx="238142" cy="246221"/>
                </a:xfrm>
                <a:prstGeom prst="rect">
                  <a:avLst/>
                </a:prstGeom>
                <a:blipFill rotWithShape="0">
                  <a:blip r:embed="rId9"/>
                  <a:stretch>
                    <a:fillRect l="-12821" r="-5128" b="-14634"/>
                  </a:stretch>
                </a:blipFill>
              </p:spPr>
              <p:txBody>
                <a:bodyPr/>
                <a:lstStyle/>
                <a:p>
                  <a:r>
                    <a:rPr lang="en-US">
                      <a:noFill/>
                    </a:rPr>
                    <a:t> </a:t>
                  </a:r>
                </a:p>
              </p:txBody>
            </p:sp>
          </mc:Fallback>
        </mc:AlternateContent>
        <p:sp>
          <p:nvSpPr>
            <p:cNvPr id="24" name="Rectangle 23"/>
            <p:cNvSpPr/>
            <p:nvPr/>
          </p:nvSpPr>
          <p:spPr>
            <a:xfrm>
              <a:off x="2823210" y="3604260"/>
              <a:ext cx="457200" cy="281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4,</a:t>
              </a:r>
              <a:endParaRPr lang="en-US" sz="1400" dirty="0">
                <a:solidFill>
                  <a:schemeClr val="tx1"/>
                </a:solidFill>
              </a:endParaRPr>
            </a:p>
          </p:txBody>
        </p:sp>
        <p:sp>
          <p:nvSpPr>
            <p:cNvPr id="25" name="Oval 24"/>
            <p:cNvSpPr/>
            <p:nvPr/>
          </p:nvSpPr>
          <p:spPr>
            <a:xfrm>
              <a:off x="3962400" y="4290060"/>
              <a:ext cx="304800" cy="3048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944881" y="3259892"/>
            <a:ext cx="2133600" cy="626308"/>
            <a:chOff x="944881" y="3259892"/>
            <a:chExt cx="2133600" cy="626308"/>
          </a:xfrm>
        </p:grpSpPr>
        <p:sp>
          <p:nvSpPr>
            <p:cNvPr id="26" name="Rectangle 25"/>
            <p:cNvSpPr/>
            <p:nvPr/>
          </p:nvSpPr>
          <p:spPr>
            <a:xfrm>
              <a:off x="944881" y="3604260"/>
              <a:ext cx="2133600" cy="281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{24</a:t>
              </a:r>
              <a:r>
                <a:rPr lang="en-US" sz="1400" i="1" dirty="0" smtClean="0">
                  <a:solidFill>
                    <a:schemeClr val="tx1"/>
                  </a:solidFill>
                </a:rPr>
                <a:t>, </a:t>
              </a:r>
              <a:r>
                <a:rPr lang="en-US" sz="1400" dirty="0" smtClean="0">
                  <a:solidFill>
                    <a:schemeClr val="tx1"/>
                  </a:solidFill>
                </a:rPr>
                <a:t>10</a:t>
              </a:r>
              <a:r>
                <a:rPr lang="en-US" sz="1400" i="1" dirty="0" smtClean="0">
                  <a:solidFill>
                    <a:schemeClr val="tx1"/>
                  </a:solidFill>
                </a:rPr>
                <a:t>,  </a:t>
              </a:r>
              <a:r>
                <a:rPr lang="en-US" sz="1400" dirty="0" smtClean="0">
                  <a:solidFill>
                    <a:schemeClr val="tx1"/>
                  </a:solidFill>
                </a:rPr>
                <a:t>2</a:t>
              </a:r>
              <a:r>
                <a:rPr lang="en-US" sz="1400" i="1" dirty="0" smtClean="0">
                  <a:solidFill>
                    <a:schemeClr val="tx1"/>
                  </a:solidFill>
                </a:rPr>
                <a:t>,  </a:t>
              </a:r>
              <a:r>
                <a:rPr lang="en-US" sz="1400" dirty="0" smtClean="0">
                  <a:solidFill>
                    <a:schemeClr val="tx1"/>
                  </a:solidFill>
                </a:rPr>
                <a:t>1</a:t>
              </a:r>
              <a:r>
                <a:rPr lang="en-US" sz="1400" i="1" dirty="0" smtClean="0">
                  <a:solidFill>
                    <a:schemeClr val="tx1"/>
                  </a:solidFill>
                </a:rPr>
                <a:t>,  </a:t>
              </a:r>
              <a:r>
                <a:rPr lang="en-US" sz="1400" dirty="0" smtClean="0">
                  <a:solidFill>
                    <a:schemeClr val="tx1"/>
                  </a:solidFill>
                </a:rPr>
                <a:t>9</a:t>
              </a:r>
              <a:r>
                <a:rPr lang="en-US" sz="1400" i="1" dirty="0" smtClean="0">
                  <a:solidFill>
                    <a:schemeClr val="tx1"/>
                  </a:solidFill>
                </a:rPr>
                <a:t>,   </a:t>
              </a:r>
              <a:r>
                <a:rPr lang="en-US" sz="1400" dirty="0" smtClean="0">
                  <a:solidFill>
                    <a:schemeClr val="tx1"/>
                  </a:solidFill>
                </a:rPr>
                <a:t>6</a:t>
              </a:r>
              <a:r>
                <a:rPr lang="en-US" sz="1400" i="1" dirty="0" smtClean="0">
                  <a:solidFill>
                    <a:schemeClr val="tx1"/>
                  </a:solidFill>
                </a:rPr>
                <a:t>,   </a:t>
              </a:r>
              <a:r>
                <a:rPr lang="en-US" sz="1400" dirty="0" smtClean="0">
                  <a:solidFill>
                    <a:schemeClr val="tx1"/>
                  </a:solidFill>
                </a:rPr>
                <a:t>5,</a:t>
              </a:r>
              <a:endParaRPr lang="en-US" sz="1400" dirty="0">
                <a:solidFill>
                  <a:schemeClr val="tx1"/>
                </a:solidFill>
              </a:endParaRPr>
            </a:p>
          </p:txBody>
        </p:sp>
        <mc:AlternateContent xmlns:mc="http://schemas.openxmlformats.org/markup-compatibility/2006" xmlns:a14="http://schemas.microsoft.com/office/drawing/2010/main">
          <mc:Choice Requires="a14">
            <p:sp>
              <p:nvSpPr>
                <p:cNvPr id="27" name="TextBox 26"/>
                <p:cNvSpPr txBox="1"/>
                <p:nvPr/>
              </p:nvSpPr>
              <p:spPr>
                <a:xfrm>
                  <a:off x="1079284" y="3259892"/>
                  <a:ext cx="1869656"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sSub>
                              <m:sSubPr>
                                <m:ctrlPr>
                                  <a:rPr lang="en-US" sz="1600" i="1">
                                    <a:latin typeface="Cambria Math" panose="02040503050406030204" pitchFamily="18" charset="0"/>
                                  </a:rPr>
                                </m:ctrlPr>
                              </m:sSubPr>
                              <m:e>
                                <m:sSub>
                                  <m:sSubPr>
                                    <m:ctrlPr>
                                      <a:rPr lang="en-US" sz="1600" i="1">
                                        <a:latin typeface="Cambria Math" panose="02040503050406030204" pitchFamily="18" charset="0"/>
                                      </a:rPr>
                                    </m:ctrlPr>
                                  </m:sSubPr>
                                  <m:e>
                                    <m:r>
                                      <a:rPr lang="en-US" sz="1600" i="1">
                                        <a:latin typeface="Cambria Math" panose="02040503050406030204" pitchFamily="18" charset="0"/>
                                      </a:rPr>
                                      <m:t>𝑒</m:t>
                                    </m:r>
                                  </m:e>
                                  <m:sub>
                                    <m:r>
                                      <a:rPr lang="en-US" sz="1600" b="0" i="1" smtClean="0">
                                        <a:latin typeface="Cambria Math" panose="02040503050406030204" pitchFamily="18" charset="0"/>
                                      </a:rPr>
                                      <m:t>10</m:t>
                                    </m:r>
                                  </m:sub>
                                </m:sSub>
                                <m:r>
                                  <m:rPr>
                                    <m:nor/>
                                  </m:rPr>
                                  <a:rPr lang="en-US" sz="1600" dirty="0"/>
                                  <m:t> </m:t>
                                </m:r>
                                <m:r>
                                  <a:rPr lang="en-US" sz="1600" i="1">
                                    <a:latin typeface="Cambria Math" panose="02040503050406030204" pitchFamily="18" charset="0"/>
                                  </a:rPr>
                                  <m:t>𝑒</m:t>
                                </m:r>
                              </m:e>
                              <m:sub>
                                <m:r>
                                  <a:rPr lang="en-US" sz="1600" b="0" i="1" smtClean="0">
                                    <a:latin typeface="Cambria Math" panose="02040503050406030204" pitchFamily="18" charset="0"/>
                                  </a:rPr>
                                  <m:t>2</m:t>
                                </m:r>
                              </m:sub>
                            </m:sSub>
                            <m:r>
                              <m:rPr>
                                <m:nor/>
                              </m:rPr>
                              <a:rPr lang="en-US" sz="1600" dirty="0"/>
                              <m:t> </m:t>
                            </m:r>
                            <m:r>
                              <a:rPr lang="en-US" sz="1600" i="1">
                                <a:latin typeface="Cambria Math" panose="02040503050406030204" pitchFamily="18" charset="0"/>
                              </a:rPr>
                              <m:t>𝑒</m:t>
                            </m:r>
                          </m:e>
                          <m:sub>
                            <m:r>
                              <a:rPr lang="en-US" sz="1600" b="0" i="1" smtClean="0">
                                <a:latin typeface="Cambria Math" panose="02040503050406030204" pitchFamily="18" charset="0"/>
                              </a:rPr>
                              <m:t>5</m:t>
                            </m:r>
                          </m:sub>
                        </m:sSub>
                        <m:r>
                          <a:rPr lang="en-US" sz="1600" b="0" i="1" smtClean="0">
                            <a:latin typeface="Cambria Math" panose="02040503050406030204" pitchFamily="18" charset="0"/>
                          </a:rPr>
                          <m:t>  </m:t>
                        </m:r>
                        <m:sSub>
                          <m:sSubPr>
                            <m:ctrlPr>
                              <a:rPr lang="en-US" sz="1600" i="1" smtClean="0">
                                <a:latin typeface="Cambria Math" panose="02040503050406030204" pitchFamily="18" charset="0"/>
                              </a:rPr>
                            </m:ctrlPr>
                          </m:sSubPr>
                          <m:e>
                            <m:sSub>
                              <m:sSubPr>
                                <m:ctrlPr>
                                  <a:rPr lang="en-US" sz="1600" i="1">
                                    <a:latin typeface="Cambria Math" panose="02040503050406030204" pitchFamily="18" charset="0"/>
                                  </a:rPr>
                                </m:ctrlPr>
                              </m:sSubPr>
                              <m:e>
                                <m:sSub>
                                  <m:sSubPr>
                                    <m:ctrlPr>
                                      <a:rPr lang="en-US" sz="1600" i="1">
                                        <a:latin typeface="Cambria Math" panose="02040503050406030204" pitchFamily="18" charset="0"/>
                                      </a:rPr>
                                    </m:ctrlPr>
                                  </m:sSubPr>
                                  <m:e>
                                    <m:r>
                                      <a:rPr lang="en-US" sz="1600" i="1">
                                        <a:latin typeface="Cambria Math" panose="02040503050406030204" pitchFamily="18" charset="0"/>
                                      </a:rPr>
                                      <m:t>𝑒</m:t>
                                    </m:r>
                                  </m:e>
                                  <m:sub>
                                    <m:r>
                                      <a:rPr lang="en-US" sz="1600" b="0" i="1" smtClean="0">
                                        <a:latin typeface="Cambria Math" panose="02040503050406030204" pitchFamily="18" charset="0"/>
                                      </a:rPr>
                                      <m:t>1</m:t>
                                    </m:r>
                                  </m:sub>
                                </m:sSub>
                                <m:r>
                                  <m:rPr>
                                    <m:nor/>
                                  </m:rPr>
                                  <a:rPr lang="en-US" sz="1600" dirty="0"/>
                                  <m:t> </m:t>
                                </m:r>
                                <m:r>
                                  <a:rPr lang="en-US" sz="1600" i="1">
                                    <a:latin typeface="Cambria Math" panose="02040503050406030204" pitchFamily="18" charset="0"/>
                                  </a:rPr>
                                  <m:t>𝑒</m:t>
                                </m:r>
                              </m:e>
                              <m:sub>
                                <m:r>
                                  <a:rPr lang="en-US" sz="1600" b="0" i="1" smtClean="0">
                                    <a:latin typeface="Cambria Math" panose="02040503050406030204" pitchFamily="18" charset="0"/>
                                  </a:rPr>
                                  <m:t>3</m:t>
                                </m:r>
                              </m:sub>
                            </m:sSub>
                            <m:r>
                              <m:rPr>
                                <m:nor/>
                              </m:rPr>
                              <a:rPr lang="en-US" sz="1600" dirty="0"/>
                              <m:t> </m:t>
                            </m:r>
                            <m:r>
                              <a:rPr lang="en-US" sz="1600" i="1">
                                <a:latin typeface="Cambria Math" panose="02040503050406030204" pitchFamily="18" charset="0"/>
                              </a:rPr>
                              <m:t>𝑒</m:t>
                            </m:r>
                          </m:e>
                          <m:sub>
                            <m:r>
                              <a:rPr lang="en-US" sz="1600" b="0" i="1" smtClean="0">
                                <a:latin typeface="Cambria Math" panose="02040503050406030204" pitchFamily="18" charset="0"/>
                              </a:rPr>
                              <m:t>6</m:t>
                            </m:r>
                          </m:sub>
                        </m:sSub>
                        <m:r>
                          <a:rPr lang="en-US" sz="1600" b="0" i="0"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e>
                          <m:sub>
                            <m:r>
                              <a:rPr lang="en-US" sz="1600" b="0" i="1" smtClean="0">
                                <a:latin typeface="Cambria Math" panose="02040503050406030204" pitchFamily="18" charset="0"/>
                              </a:rPr>
                              <m:t>8</m:t>
                            </m:r>
                          </m:sub>
                        </m:sSub>
                      </m:oMath>
                    </m:oMathPara>
                  </a14:m>
                  <a:endParaRPr lang="en-US" sz="1600" dirty="0"/>
                </a:p>
              </p:txBody>
            </p:sp>
          </mc:Choice>
          <mc:Fallback xmlns="">
            <p:sp>
              <p:nvSpPr>
                <p:cNvPr id="27" name="TextBox 26"/>
                <p:cNvSpPr txBox="1">
                  <a:spLocks noRot="1" noChangeAspect="1" noMove="1" noResize="1" noEditPoints="1" noAdjustHandles="1" noChangeArrowheads="1" noChangeShapeType="1" noTextEdit="1"/>
                </p:cNvSpPr>
                <p:nvPr/>
              </p:nvSpPr>
              <p:spPr>
                <a:xfrm>
                  <a:off x="1079284" y="3259892"/>
                  <a:ext cx="1869656" cy="246221"/>
                </a:xfrm>
                <a:prstGeom prst="rect">
                  <a:avLst/>
                </a:prstGeom>
                <a:blipFill rotWithShape="0">
                  <a:blip r:embed="rId10"/>
                  <a:stretch>
                    <a:fillRect b="-15000"/>
                  </a:stretch>
                </a:blipFill>
              </p:spPr>
              <p:txBody>
                <a:bodyPr/>
                <a:lstStyle/>
                <a:p>
                  <a:r>
                    <a:rPr lang="en-US">
                      <a:noFill/>
                    </a:rPr>
                    <a:t> </a:t>
                  </a:r>
                </a:p>
              </p:txBody>
            </p:sp>
          </mc:Fallback>
        </mc:AlternateContent>
      </p:grpSp>
      <p:grpSp>
        <p:nvGrpSpPr>
          <p:cNvPr id="56" name="Group 55"/>
          <p:cNvGrpSpPr/>
          <p:nvPr/>
        </p:nvGrpSpPr>
        <p:grpSpPr>
          <a:xfrm>
            <a:off x="152400" y="4173734"/>
            <a:ext cx="1447800" cy="317128"/>
            <a:chOff x="152400" y="4173734"/>
            <a:chExt cx="1447800" cy="317128"/>
          </a:xfrm>
        </p:grpSpPr>
        <p:sp>
          <p:nvSpPr>
            <p:cNvPr id="33" name="Rectangle 32"/>
            <p:cNvSpPr/>
            <p:nvPr/>
          </p:nvSpPr>
          <p:spPr>
            <a:xfrm>
              <a:off x="621699" y="4213863"/>
              <a:ext cx="341760" cy="276999"/>
            </a:xfrm>
            <a:prstGeom prst="rect">
              <a:avLst/>
            </a:prstGeom>
          </p:spPr>
          <p:txBody>
            <a:bodyPr wrap="none">
              <a:spAutoFit/>
            </a:bodyPr>
            <a:lstStyle/>
            <a:p>
              <a:r>
                <a:rPr lang="en-US" sz="1200" dirty="0"/>
                <a:t>24</a:t>
              </a:r>
            </a:p>
          </p:txBody>
        </p:sp>
        <p:cxnSp>
          <p:nvCxnSpPr>
            <p:cNvPr id="35" name="Straight Arrow Connector 34"/>
            <p:cNvCxnSpPr>
              <a:endCxn id="33" idx="1"/>
            </p:cNvCxnSpPr>
            <p:nvPr/>
          </p:nvCxnSpPr>
          <p:spPr>
            <a:xfrm>
              <a:off x="339759" y="4352362"/>
              <a:ext cx="2819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p:cNvSpPr/>
                <p:nvPr/>
              </p:nvSpPr>
              <p:spPr>
                <a:xfrm>
                  <a:off x="1136996" y="4173734"/>
                  <a:ext cx="46320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𝑒</m:t>
                            </m:r>
                          </m:e>
                          <m:sub>
                            <m:r>
                              <a:rPr lang="en-US" sz="1400" i="1">
                                <a:latin typeface="Cambria Math" panose="02040503050406030204" pitchFamily="18" charset="0"/>
                              </a:rPr>
                              <m:t>10</m:t>
                            </m:r>
                          </m:sub>
                        </m:sSub>
                      </m:oMath>
                    </m:oMathPara>
                  </a14:m>
                  <a:endParaRPr lang="en-US" sz="1400" dirty="0"/>
                </a:p>
              </p:txBody>
            </p:sp>
          </mc:Choice>
          <mc:Fallback xmlns="">
            <p:sp>
              <p:nvSpPr>
                <p:cNvPr id="36" name="Rectangle 35"/>
                <p:cNvSpPr>
                  <a:spLocks noRot="1" noChangeAspect="1" noMove="1" noResize="1" noEditPoints="1" noAdjustHandles="1" noChangeArrowheads="1" noChangeShapeType="1" noTextEdit="1"/>
                </p:cNvSpPr>
                <p:nvPr/>
              </p:nvSpPr>
              <p:spPr>
                <a:xfrm>
                  <a:off x="1136996" y="4173734"/>
                  <a:ext cx="463204" cy="307777"/>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52400" y="4213283"/>
                  <a:ext cx="1792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152400" y="4213283"/>
                  <a:ext cx="179216" cy="276999"/>
                </a:xfrm>
                <a:prstGeom prst="rect">
                  <a:avLst/>
                </a:prstGeom>
                <a:blipFill rotWithShape="0">
                  <a:blip r:embed="rId12"/>
                  <a:stretch>
                    <a:fillRect l="-31034" r="-27586" b="-6522"/>
                  </a:stretch>
                </a:blipFill>
              </p:spPr>
              <p:txBody>
                <a:bodyPr/>
                <a:lstStyle/>
                <a:p>
                  <a:r>
                    <a:rPr lang="en-US">
                      <a:noFill/>
                    </a:rPr>
                    <a:t> </a:t>
                  </a:r>
                </a:p>
              </p:txBody>
            </p:sp>
          </mc:Fallback>
        </mc:AlternateContent>
        <p:cxnSp>
          <p:nvCxnSpPr>
            <p:cNvPr id="41" name="Straight Arrow Connector 40"/>
            <p:cNvCxnSpPr/>
            <p:nvPr/>
          </p:nvCxnSpPr>
          <p:spPr>
            <a:xfrm>
              <a:off x="911594" y="4341910"/>
              <a:ext cx="2819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321181" y="4463052"/>
            <a:ext cx="2247487" cy="323641"/>
            <a:chOff x="321181" y="4463052"/>
            <a:chExt cx="2247487" cy="323641"/>
          </a:xfrm>
        </p:grpSpPr>
        <p:sp>
          <p:nvSpPr>
            <p:cNvPr id="42" name="Rectangle 41"/>
            <p:cNvSpPr/>
            <p:nvPr/>
          </p:nvSpPr>
          <p:spPr>
            <a:xfrm>
              <a:off x="603121" y="4509694"/>
              <a:ext cx="341760" cy="276999"/>
            </a:xfrm>
            <a:prstGeom prst="rect">
              <a:avLst/>
            </a:prstGeom>
          </p:spPr>
          <p:txBody>
            <a:bodyPr wrap="none">
              <a:spAutoFit/>
            </a:bodyPr>
            <a:lstStyle/>
            <a:p>
              <a:r>
                <a:rPr lang="en-US" sz="1200" dirty="0" smtClean="0"/>
                <a:t>10</a:t>
              </a:r>
              <a:endParaRPr lang="en-US" sz="1200" dirty="0"/>
            </a:p>
          </p:txBody>
        </p:sp>
        <p:cxnSp>
          <p:nvCxnSpPr>
            <p:cNvPr id="43" name="Straight Arrow Connector 42"/>
            <p:cNvCxnSpPr>
              <a:endCxn id="42" idx="1"/>
            </p:cNvCxnSpPr>
            <p:nvPr/>
          </p:nvCxnSpPr>
          <p:spPr>
            <a:xfrm>
              <a:off x="321181" y="4648193"/>
              <a:ext cx="2819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899136" y="4639814"/>
              <a:ext cx="2819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44"/>
                <p:cNvSpPr/>
                <p:nvPr/>
              </p:nvSpPr>
              <p:spPr>
                <a:xfrm>
                  <a:off x="1137497" y="4463052"/>
                  <a:ext cx="39203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𝑒</m:t>
                            </m:r>
                          </m:e>
                          <m:sub>
                            <m:r>
                              <a:rPr lang="en-US" sz="1400" b="0" i="1" smtClean="0">
                                <a:latin typeface="Cambria Math" panose="02040503050406030204" pitchFamily="18" charset="0"/>
                              </a:rPr>
                              <m:t>2</m:t>
                            </m:r>
                          </m:sub>
                        </m:sSub>
                      </m:oMath>
                    </m:oMathPara>
                  </a14:m>
                  <a:endParaRPr lang="en-US" sz="1400" dirty="0"/>
                </a:p>
              </p:txBody>
            </p:sp>
          </mc:Choice>
          <mc:Fallback xmlns="">
            <p:sp>
              <p:nvSpPr>
                <p:cNvPr id="45" name="Rectangle 44"/>
                <p:cNvSpPr>
                  <a:spLocks noRot="1" noChangeAspect="1" noMove="1" noResize="1" noEditPoints="1" noAdjustHandles="1" noChangeArrowheads="1" noChangeShapeType="1" noTextEdit="1"/>
                </p:cNvSpPr>
                <p:nvPr/>
              </p:nvSpPr>
              <p:spPr>
                <a:xfrm>
                  <a:off x="1137497" y="4463052"/>
                  <a:ext cx="392030" cy="307777"/>
                </a:xfrm>
                <a:prstGeom prst="rect">
                  <a:avLst/>
                </a:prstGeom>
                <a:blipFill rotWithShape="0">
                  <a:blip r:embed="rId13"/>
                  <a:stretch>
                    <a:fillRect/>
                  </a:stretch>
                </a:blipFill>
              </p:spPr>
              <p:txBody>
                <a:bodyPr/>
                <a:lstStyle/>
                <a:p>
                  <a:r>
                    <a:rPr lang="en-US">
                      <a:noFill/>
                    </a:rPr>
                    <a:t> </a:t>
                  </a:r>
                </a:p>
              </p:txBody>
            </p:sp>
          </mc:Fallback>
        </mc:AlternateContent>
        <p:cxnSp>
          <p:nvCxnSpPr>
            <p:cNvPr id="46" name="Straight Arrow Connector 45"/>
            <p:cNvCxnSpPr/>
            <p:nvPr/>
          </p:nvCxnSpPr>
          <p:spPr>
            <a:xfrm>
              <a:off x="1447800" y="4633871"/>
              <a:ext cx="2819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p:cNvSpPr/>
                <p:nvPr/>
              </p:nvSpPr>
              <p:spPr>
                <a:xfrm>
                  <a:off x="1676400" y="4463052"/>
                  <a:ext cx="892268" cy="307777"/>
                </a:xfrm>
                <a:prstGeom prst="rect">
                  <a:avLst/>
                </a:prstGeom>
              </p:spPr>
              <p:txBody>
                <a:bodyPr wrap="square">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𝑒</m:t>
                          </m:r>
                        </m:e>
                        <m:sub>
                          <m:r>
                            <a:rPr lang="en-US" sz="1400" b="0" i="1" smtClean="0">
                              <a:latin typeface="Cambria Math" panose="02040503050406030204" pitchFamily="18" charset="0"/>
                            </a:rPr>
                            <m:t>1</m:t>
                          </m:r>
                        </m:sub>
                      </m:sSub>
                    </m:oMath>
                  </a14:m>
                  <a:r>
                    <a:rPr lang="en-US" sz="1400" dirty="0" smtClean="0"/>
                    <a:t>,</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𝑒</m:t>
                          </m:r>
                        </m:e>
                        <m:sub>
                          <m:r>
                            <a:rPr lang="en-US" sz="1400" b="0" i="1" smtClean="0">
                              <a:latin typeface="Cambria Math" panose="02040503050406030204" pitchFamily="18" charset="0"/>
                            </a:rPr>
                            <m:t>5</m:t>
                          </m:r>
                        </m:sub>
                      </m:sSub>
                    </m:oMath>
                  </a14:m>
                  <a:r>
                    <a:rPr lang="en-US" sz="1400" dirty="0" smtClean="0"/>
                    <a:t>,</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𝑒</m:t>
                          </m:r>
                        </m:e>
                        <m:sub>
                          <m:r>
                            <a:rPr lang="en-US" sz="1400" b="0" i="1" smtClean="0">
                              <a:latin typeface="Cambria Math" panose="02040503050406030204" pitchFamily="18" charset="0"/>
                            </a:rPr>
                            <m:t>2</m:t>
                          </m:r>
                        </m:sub>
                      </m:sSub>
                    </m:oMath>
                  </a14:m>
                  <a:endParaRPr lang="en-US" sz="1400" dirty="0"/>
                </a:p>
              </p:txBody>
            </p:sp>
          </mc:Choice>
          <mc:Fallback xmlns="">
            <p:sp>
              <p:nvSpPr>
                <p:cNvPr id="47" name="Rectangle 46"/>
                <p:cNvSpPr>
                  <a:spLocks noRot="1" noChangeAspect="1" noMove="1" noResize="1" noEditPoints="1" noAdjustHandles="1" noChangeArrowheads="1" noChangeShapeType="1" noTextEdit="1"/>
                </p:cNvSpPr>
                <p:nvPr/>
              </p:nvSpPr>
              <p:spPr>
                <a:xfrm>
                  <a:off x="1676400" y="4463052"/>
                  <a:ext cx="892268" cy="307777"/>
                </a:xfrm>
                <a:prstGeom prst="rect">
                  <a:avLst/>
                </a:prstGeom>
                <a:blipFill rotWithShape="0">
                  <a:blip r:embed="rId14"/>
                  <a:stretch>
                    <a:fillRect t="-3922" b="-19608"/>
                  </a:stretch>
                </a:blipFill>
              </p:spPr>
              <p:txBody>
                <a:bodyPr/>
                <a:lstStyle/>
                <a:p>
                  <a:r>
                    <a:rPr lang="en-US">
                      <a:noFill/>
                    </a:rPr>
                    <a:t> </a:t>
                  </a:r>
                </a:p>
              </p:txBody>
            </p:sp>
          </mc:Fallback>
        </mc:AlternateContent>
      </p:grpSp>
      <p:grpSp>
        <p:nvGrpSpPr>
          <p:cNvPr id="58" name="Group 57"/>
          <p:cNvGrpSpPr/>
          <p:nvPr/>
        </p:nvGrpSpPr>
        <p:grpSpPr>
          <a:xfrm>
            <a:off x="390006" y="4821130"/>
            <a:ext cx="2068585" cy="311638"/>
            <a:chOff x="390006" y="4821130"/>
            <a:chExt cx="2068585" cy="311638"/>
          </a:xfrm>
        </p:grpSpPr>
        <p:sp>
          <p:nvSpPr>
            <p:cNvPr id="48" name="Rectangle 47"/>
            <p:cNvSpPr/>
            <p:nvPr/>
          </p:nvSpPr>
          <p:spPr>
            <a:xfrm>
              <a:off x="671946" y="4852600"/>
              <a:ext cx="263214" cy="276999"/>
            </a:xfrm>
            <a:prstGeom prst="rect">
              <a:avLst/>
            </a:prstGeom>
          </p:spPr>
          <p:txBody>
            <a:bodyPr wrap="none">
              <a:spAutoFit/>
            </a:bodyPr>
            <a:lstStyle/>
            <a:p>
              <a:r>
                <a:rPr lang="en-US" sz="1200" dirty="0" smtClean="0"/>
                <a:t>9</a:t>
              </a:r>
              <a:endParaRPr lang="en-US" sz="1200" dirty="0"/>
            </a:p>
          </p:txBody>
        </p:sp>
        <p:cxnSp>
          <p:nvCxnSpPr>
            <p:cNvPr id="49" name="Straight Arrow Connector 48"/>
            <p:cNvCxnSpPr>
              <a:endCxn id="48" idx="1"/>
            </p:cNvCxnSpPr>
            <p:nvPr/>
          </p:nvCxnSpPr>
          <p:spPr>
            <a:xfrm>
              <a:off x="390006" y="4991099"/>
              <a:ext cx="2819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02382" y="4991099"/>
              <a:ext cx="2819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1105632" y="4821130"/>
                  <a:ext cx="39203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𝑒</m:t>
                            </m:r>
                          </m:e>
                          <m:sub>
                            <m:r>
                              <a:rPr lang="en-US" sz="1400" b="0" i="1" smtClean="0">
                                <a:latin typeface="Cambria Math" panose="02040503050406030204" pitchFamily="18" charset="0"/>
                              </a:rPr>
                              <m:t>3</m:t>
                            </m:r>
                          </m:sub>
                        </m:sSub>
                      </m:oMath>
                    </m:oMathPara>
                  </a14:m>
                  <a:endParaRPr lang="en-US" sz="1400" dirty="0"/>
                </a:p>
              </p:txBody>
            </p:sp>
          </mc:Choice>
          <mc:Fallback xmlns="">
            <p:sp>
              <p:nvSpPr>
                <p:cNvPr id="51" name="Rectangle 50"/>
                <p:cNvSpPr>
                  <a:spLocks noRot="1" noChangeAspect="1" noMove="1" noResize="1" noEditPoints="1" noAdjustHandles="1" noChangeArrowheads="1" noChangeShapeType="1" noTextEdit="1"/>
                </p:cNvSpPr>
                <p:nvPr/>
              </p:nvSpPr>
              <p:spPr>
                <a:xfrm>
                  <a:off x="1105632" y="4821130"/>
                  <a:ext cx="392030" cy="307777"/>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1566323" y="4824991"/>
                  <a:ext cx="892268" cy="307777"/>
                </a:xfrm>
                <a:prstGeom prst="rect">
                  <a:avLst/>
                </a:prstGeom>
              </p:spPr>
              <p:txBody>
                <a:bodyPr wrap="square">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𝑒</m:t>
                          </m:r>
                        </m:e>
                        <m:sub>
                          <m:r>
                            <a:rPr lang="en-US" sz="1400" b="0" i="1" smtClean="0">
                              <a:latin typeface="Cambria Math" panose="02040503050406030204" pitchFamily="18" charset="0"/>
                            </a:rPr>
                            <m:t>8</m:t>
                          </m:r>
                        </m:sub>
                      </m:sSub>
                    </m:oMath>
                  </a14:m>
                  <a:r>
                    <a:rPr lang="en-US" sz="1400" dirty="0" smtClean="0"/>
                    <a:t>,</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𝑒</m:t>
                          </m:r>
                        </m:e>
                        <m:sub>
                          <m:r>
                            <a:rPr lang="en-US" sz="1400" b="0" i="1" smtClean="0">
                              <a:latin typeface="Cambria Math" panose="02040503050406030204" pitchFamily="18" charset="0"/>
                            </a:rPr>
                            <m:t>6</m:t>
                          </m:r>
                        </m:sub>
                      </m:sSub>
                    </m:oMath>
                  </a14:m>
                  <a:r>
                    <a:rPr lang="en-US" sz="1400" dirty="0" smtClean="0"/>
                    <a:t>,</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𝑒</m:t>
                          </m:r>
                        </m:e>
                        <m:sub>
                          <m:r>
                            <a:rPr lang="en-US" sz="1400" b="0" i="1" smtClean="0">
                              <a:latin typeface="Cambria Math" panose="02040503050406030204" pitchFamily="18" charset="0"/>
                            </a:rPr>
                            <m:t>3</m:t>
                          </m:r>
                        </m:sub>
                      </m:sSub>
                    </m:oMath>
                  </a14:m>
                  <a:endParaRPr lang="en-US" sz="1400" dirty="0"/>
                </a:p>
              </p:txBody>
            </p:sp>
          </mc:Choice>
          <mc:Fallback xmlns="">
            <p:sp>
              <p:nvSpPr>
                <p:cNvPr id="52" name="Rectangle 51"/>
                <p:cNvSpPr>
                  <a:spLocks noRot="1" noChangeAspect="1" noMove="1" noResize="1" noEditPoints="1" noAdjustHandles="1" noChangeArrowheads="1" noChangeShapeType="1" noTextEdit="1"/>
                </p:cNvSpPr>
                <p:nvPr/>
              </p:nvSpPr>
              <p:spPr>
                <a:xfrm>
                  <a:off x="1566323" y="4824991"/>
                  <a:ext cx="892268" cy="307777"/>
                </a:xfrm>
                <a:prstGeom prst="rect">
                  <a:avLst/>
                </a:prstGeom>
                <a:blipFill rotWithShape="0">
                  <a:blip r:embed="rId16"/>
                  <a:stretch>
                    <a:fillRect t="-4000" b="-20000"/>
                  </a:stretch>
                </a:blipFill>
              </p:spPr>
              <p:txBody>
                <a:bodyPr/>
                <a:lstStyle/>
                <a:p>
                  <a:r>
                    <a:rPr lang="en-US">
                      <a:noFill/>
                    </a:rPr>
                    <a:t> </a:t>
                  </a:r>
                </a:p>
              </p:txBody>
            </p:sp>
          </mc:Fallback>
        </mc:AlternateContent>
        <p:cxnSp>
          <p:nvCxnSpPr>
            <p:cNvPr id="54" name="Straight Arrow Connector 53"/>
            <p:cNvCxnSpPr/>
            <p:nvPr/>
          </p:nvCxnSpPr>
          <p:spPr>
            <a:xfrm>
              <a:off x="1376136" y="4996447"/>
              <a:ext cx="2819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5" name="Picture 54"/>
          <p:cNvPicPr>
            <a:picLocks noChangeAspect="1"/>
          </p:cNvPicPr>
          <p:nvPr/>
        </p:nvPicPr>
        <p:blipFill>
          <a:blip r:embed="rId17"/>
          <a:stretch>
            <a:fillRect/>
          </a:stretch>
        </p:blipFill>
        <p:spPr>
          <a:xfrm>
            <a:off x="3038310" y="6237882"/>
            <a:ext cx="5553075" cy="342900"/>
          </a:xfrm>
          <a:prstGeom prst="rect">
            <a:avLst/>
          </a:prstGeom>
        </p:spPr>
      </p:pic>
    </p:spTree>
    <p:extLst>
      <p:ext uri="{BB962C8B-B14F-4D97-AF65-F5344CB8AC3E}">
        <p14:creationId xmlns:p14="http://schemas.microsoft.com/office/powerpoint/2010/main" val="77519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left)">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a:xfrm>
            <a:off x="457200" y="1524000"/>
            <a:ext cx="8229600" cy="4525963"/>
          </a:xfrm>
        </p:spPr>
        <p:txBody>
          <a:bodyPr/>
          <a:lstStyle/>
          <a:p>
            <a:r>
              <a:rPr lang="en-US" dirty="0" smtClean="0"/>
              <a:t>Spatial compression</a:t>
            </a:r>
          </a:p>
          <a:p>
            <a:pPr lvl="1"/>
            <a:r>
              <a:rPr lang="en-US" sz="2400" dirty="0" smtClean="0"/>
              <a:t>Huffman encoding + Trajectory patterns</a:t>
            </a:r>
            <a:endParaRPr lang="en-US" sz="2400" dirty="0"/>
          </a:p>
        </p:txBody>
      </p:sp>
      <p:pic>
        <p:nvPicPr>
          <p:cNvPr id="6" name="Picture 5"/>
          <p:cNvPicPr>
            <a:picLocks noChangeAspect="1"/>
          </p:cNvPicPr>
          <p:nvPr/>
        </p:nvPicPr>
        <p:blipFill>
          <a:blip r:embed="rId2"/>
          <a:stretch>
            <a:fillRect/>
          </a:stretch>
        </p:blipFill>
        <p:spPr>
          <a:xfrm>
            <a:off x="597877" y="2971769"/>
            <a:ext cx="7948246" cy="2971831"/>
          </a:xfrm>
          <a:prstGeom prst="rect">
            <a:avLst/>
          </a:prstGeom>
        </p:spPr>
      </p:pic>
      <p:sp>
        <p:nvSpPr>
          <p:cNvPr id="5" name="Rectangle 4"/>
          <p:cNvSpPr/>
          <p:nvPr/>
        </p:nvSpPr>
        <p:spPr>
          <a:xfrm>
            <a:off x="228600" y="6276201"/>
            <a:ext cx="8686800" cy="276999"/>
          </a:xfrm>
          <a:prstGeom prst="rect">
            <a:avLst/>
          </a:prstGeom>
        </p:spPr>
        <p:txBody>
          <a:bodyPr wrap="square">
            <a:spAutoFit/>
          </a:bodyPr>
          <a:lstStyle/>
          <a:p>
            <a:r>
              <a:rPr lang="en-US" sz="1200" dirty="0" err="1"/>
              <a:t>Renchu</a:t>
            </a:r>
            <a:r>
              <a:rPr lang="en-US" sz="1200" dirty="0"/>
              <a:t> Song, Weiwei Sun, Baihua Zheng, </a:t>
            </a:r>
            <a:r>
              <a:rPr lang="en-US" sz="1200" b="1" dirty="0"/>
              <a:t>Yu Zheng</a:t>
            </a:r>
            <a:r>
              <a:rPr lang="en-US" sz="1200" dirty="0"/>
              <a:t>. </a:t>
            </a:r>
            <a:r>
              <a:rPr lang="en-US" sz="1200" dirty="0">
                <a:hlinkClick r:id="rId3"/>
              </a:rPr>
              <a:t>PRESS: A Novel Framework of Trajectory Compression in Road Networks</a:t>
            </a:r>
            <a:r>
              <a:rPr lang="en-US" sz="1200" dirty="0"/>
              <a:t>. </a:t>
            </a:r>
            <a:r>
              <a:rPr lang="en-US" sz="1200" b="1" dirty="0" smtClean="0"/>
              <a:t>VLDB 2014</a:t>
            </a:r>
            <a:r>
              <a:rPr lang="en-US" sz="1200" dirty="0" smtClean="0"/>
              <a:t>. </a:t>
            </a:r>
            <a:endParaRPr lang="en-US" sz="1200" dirty="0"/>
          </a:p>
        </p:txBody>
      </p:sp>
      <p:sp>
        <p:nvSpPr>
          <p:cNvPr id="7" name="Rectangle 6"/>
          <p:cNvSpPr/>
          <p:nvPr/>
        </p:nvSpPr>
        <p:spPr>
          <a:xfrm>
            <a:off x="5486400" y="1524000"/>
            <a:ext cx="3317327"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hlinkClick r:id="rId4"/>
              </a:rPr>
              <a:t>Download data and codes</a:t>
            </a:r>
            <a:endParaRPr lang="en-US" sz="2000" dirty="0">
              <a:solidFill>
                <a:schemeClr val="tx1"/>
              </a:solidFill>
            </a:endParaRPr>
          </a:p>
        </p:txBody>
      </p:sp>
    </p:spTree>
    <p:extLst>
      <p:ext uri="{BB962C8B-B14F-4D97-AF65-F5344CB8AC3E}">
        <p14:creationId xmlns:p14="http://schemas.microsoft.com/office/powerpoint/2010/main" val="10887830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AutoShape 2"/>
          <p:cNvSpPr>
            <a:spLocks/>
          </p:cNvSpPr>
          <p:nvPr/>
        </p:nvSpPr>
        <p:spPr bwMode="auto">
          <a:xfrm>
            <a:off x="539750" y="1514475"/>
            <a:ext cx="8161338" cy="396875"/>
          </a:xfrm>
          <a:custGeom>
            <a:avLst/>
            <a:gdLst>
              <a:gd name="T0" fmla="*/ 4080669 w 21600"/>
              <a:gd name="T1" fmla="*/ 198438 h 21600"/>
              <a:gd name="T2" fmla="*/ 4080669 w 21600"/>
              <a:gd name="T3" fmla="*/ 198438 h 21600"/>
              <a:gd name="T4" fmla="*/ 4080669 w 21600"/>
              <a:gd name="T5" fmla="*/ 198438 h 21600"/>
              <a:gd name="T6" fmla="*/ 4080669 w 21600"/>
              <a:gd name="T7" fmla="*/ 19843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lgn="ctr" defTabSz="457200">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1pPr>
            <a:lvl2pPr marL="742950" indent="-285750" algn="ctr" defTabSz="457200">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2pPr>
            <a:lvl3pPr marL="1143000" indent="-228600" algn="ctr" defTabSz="457200">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3pPr>
            <a:lvl4pPr marL="1600200" indent="-228600" algn="ctr" defTabSz="457200">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4pPr>
            <a:lvl5pPr marL="2057400" indent="-228600" algn="ctr" defTabSz="457200">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5pPr>
            <a:lvl6pPr marL="2514600" indent="-228600" algn="ctr" defTabSz="457200" eaLnBrk="0" fontAlgn="base" hangingPunct="0">
              <a:spcBef>
                <a:spcPct val="0"/>
              </a:spcBef>
              <a:spcAft>
                <a:spcPct val="0"/>
              </a:spcAft>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6pPr>
            <a:lvl7pPr marL="2971800" indent="-228600" algn="ctr" defTabSz="457200" eaLnBrk="0" fontAlgn="base" hangingPunct="0">
              <a:spcBef>
                <a:spcPct val="0"/>
              </a:spcBef>
              <a:spcAft>
                <a:spcPct val="0"/>
              </a:spcAft>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7pPr>
            <a:lvl8pPr marL="3429000" indent="-228600" algn="ctr" defTabSz="457200" eaLnBrk="0" fontAlgn="base" hangingPunct="0">
              <a:spcBef>
                <a:spcPct val="0"/>
              </a:spcBef>
              <a:spcAft>
                <a:spcPct val="0"/>
              </a:spcAft>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8pPr>
            <a:lvl9pPr marL="3886200" indent="-228600" algn="ctr" defTabSz="457200" eaLnBrk="0" fontAlgn="base" hangingPunct="0">
              <a:spcBef>
                <a:spcPct val="0"/>
              </a:spcBef>
              <a:spcAft>
                <a:spcPct val="0"/>
              </a:spcAft>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9pPr>
          </a:lstStyle>
          <a:p>
            <a:pPr algn="l" eaLnBrk="1">
              <a:spcBef>
                <a:spcPts val="1200"/>
              </a:spcBef>
            </a:pPr>
            <a:r>
              <a:rPr lang="zh-CN" altLang="zh-CN" sz="2000" dirty="0">
                <a:latin typeface="Times" panose="02020603050405020304" pitchFamily="18" charset="0"/>
                <a:ea typeface="宋体" panose="02010600030101010101" pitchFamily="2" charset="-122"/>
                <a:sym typeface="Times" panose="02020603050405020304" pitchFamily="18" charset="0"/>
              </a:rPr>
              <a:t>Frequent sub-trajectory compression example:</a:t>
            </a:r>
            <a:endParaRPr lang="zh-CN" altLang="zh-CN" dirty="0">
              <a:ea typeface="宋体" panose="02010600030101010101" pitchFamily="2" charset="-122"/>
            </a:endParaRPr>
          </a:p>
        </p:txBody>
      </p:sp>
      <p:pic>
        <p:nvPicPr>
          <p:cNvPr id="20484" name="Picture 3" descr="Screen Shot 2013-12-20 at 12.39.40 am.png"/>
          <p:cNvPicPr>
            <a:picLocks noChangeAspect="1"/>
          </p:cNvPicPr>
          <p:nvPr/>
        </p:nvPicPr>
        <p:blipFill>
          <a:blip r:embed="rId2">
            <a:extLst>
              <a:ext uri="{28A0092B-C50C-407E-A947-70E740481C1C}">
                <a14:useLocalDpi xmlns:a14="http://schemas.microsoft.com/office/drawing/2010/main" val="0"/>
              </a:ext>
            </a:extLst>
          </a:blip>
          <a:srcRect t="5830"/>
          <a:stretch>
            <a:fillRect/>
          </a:stretch>
        </p:blipFill>
        <p:spPr bwMode="auto">
          <a:xfrm>
            <a:off x="395288" y="2420938"/>
            <a:ext cx="7451725" cy="144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5" name="图片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6950" y="4213225"/>
            <a:ext cx="4013200" cy="154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6850" y="4191000"/>
            <a:ext cx="46101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文本框 1"/>
          <p:cNvSpPr txBox="1">
            <a:spLocks noChangeArrowheads="1"/>
          </p:cNvSpPr>
          <p:nvPr/>
        </p:nvSpPr>
        <p:spPr bwMode="auto">
          <a:xfrm>
            <a:off x="2516188" y="3225800"/>
            <a:ext cx="5094287"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1pPr>
            <a:lvl2pPr marL="742950" indent="-285750" algn="ctr">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2pPr>
            <a:lvl3pPr marL="1143000" indent="-228600" algn="ctr">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3pPr>
            <a:lvl4pPr marL="1600200" indent="-228600" algn="ctr">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4pPr>
            <a:lvl5pPr marL="2057400" indent="-228600" algn="ctr">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5pPr>
            <a:lvl6pPr marL="2514600" indent="-228600" algn="ctr" eaLnBrk="0" fontAlgn="base" hangingPunct="0">
              <a:spcBef>
                <a:spcPct val="0"/>
              </a:spcBef>
              <a:spcAft>
                <a:spcPct val="0"/>
              </a:spcAft>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6pPr>
            <a:lvl7pPr marL="2971800" indent="-228600" algn="ctr" eaLnBrk="0" fontAlgn="base" hangingPunct="0">
              <a:spcBef>
                <a:spcPct val="0"/>
              </a:spcBef>
              <a:spcAft>
                <a:spcPct val="0"/>
              </a:spcAft>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7pPr>
            <a:lvl8pPr marL="3429000" indent="-228600" algn="ctr" eaLnBrk="0" fontAlgn="base" hangingPunct="0">
              <a:spcBef>
                <a:spcPct val="0"/>
              </a:spcBef>
              <a:spcAft>
                <a:spcPct val="0"/>
              </a:spcAft>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8pPr>
            <a:lvl9pPr marL="3886200" indent="-228600" algn="ctr" eaLnBrk="0" fontAlgn="base" hangingPunct="0">
              <a:spcBef>
                <a:spcPct val="0"/>
              </a:spcBef>
              <a:spcAft>
                <a:spcPct val="0"/>
              </a:spcAft>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9pPr>
          </a:lstStyle>
          <a:p>
            <a:pPr algn="l" eaLnBrk="1">
              <a:lnSpc>
                <a:spcPts val="1500"/>
              </a:lnSpc>
            </a:pPr>
            <a:r>
              <a:rPr lang="en-US" altLang="zh-CN" dirty="0">
                <a:ea typeface="宋体" panose="02010600030101010101" pitchFamily="2" charset="-122"/>
              </a:rPr>
              <a:t>0111, 01010000, 1111, 01001, 00110, 0101001</a:t>
            </a:r>
            <a:endParaRPr lang="zh-CN" altLang="en-US" dirty="0">
              <a:ea typeface="宋体" panose="02010600030101010101" pitchFamily="2" charset="-122"/>
            </a:endParaRPr>
          </a:p>
        </p:txBody>
      </p:sp>
      <p:sp>
        <p:nvSpPr>
          <p:cNvPr id="20488" name="文本框 9"/>
          <p:cNvSpPr txBox="1">
            <a:spLocks noChangeArrowheads="1"/>
          </p:cNvSpPr>
          <p:nvPr/>
        </p:nvSpPr>
        <p:spPr bwMode="auto">
          <a:xfrm>
            <a:off x="2516188" y="3500438"/>
            <a:ext cx="5094287"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1pPr>
            <a:lvl2pPr marL="742950" indent="-285750" algn="ctr">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2pPr>
            <a:lvl3pPr marL="1143000" indent="-228600" algn="ctr">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3pPr>
            <a:lvl4pPr marL="1600200" indent="-228600" algn="ctr">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4pPr>
            <a:lvl5pPr marL="2057400" indent="-228600" algn="ctr">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5pPr>
            <a:lvl6pPr marL="2514600" indent="-228600" algn="ctr" eaLnBrk="0" fontAlgn="base" hangingPunct="0">
              <a:spcBef>
                <a:spcPct val="0"/>
              </a:spcBef>
              <a:spcAft>
                <a:spcPct val="0"/>
              </a:spcAft>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6pPr>
            <a:lvl7pPr marL="2971800" indent="-228600" algn="ctr" eaLnBrk="0" fontAlgn="base" hangingPunct="0">
              <a:spcBef>
                <a:spcPct val="0"/>
              </a:spcBef>
              <a:spcAft>
                <a:spcPct val="0"/>
              </a:spcAft>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7pPr>
            <a:lvl8pPr marL="3429000" indent="-228600" algn="ctr" eaLnBrk="0" fontAlgn="base" hangingPunct="0">
              <a:spcBef>
                <a:spcPct val="0"/>
              </a:spcBef>
              <a:spcAft>
                <a:spcPct val="0"/>
              </a:spcAft>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8pPr>
            <a:lvl9pPr marL="3886200" indent="-228600" algn="ctr" eaLnBrk="0" fontAlgn="base" hangingPunct="0">
              <a:spcBef>
                <a:spcPct val="0"/>
              </a:spcBef>
              <a:spcAft>
                <a:spcPct val="0"/>
              </a:spcAft>
              <a:defRPr>
                <a:solidFill>
                  <a:srgbClr val="000000"/>
                </a:solidFill>
                <a:latin typeface="Arial" panose="020B0604020202020204" pitchFamily="34" charset="0"/>
                <a:ea typeface="Helvetica" panose="020B0604020202020204" pitchFamily="34" charset="0"/>
                <a:cs typeface="Helvetica" panose="020B0604020202020204" pitchFamily="34" charset="0"/>
                <a:sym typeface="Arial" panose="020B0604020202020204" pitchFamily="34" charset="0"/>
              </a:defRPr>
            </a:lvl9pPr>
          </a:lstStyle>
          <a:p>
            <a:pPr algn="l" eaLnBrk="1">
              <a:lnSpc>
                <a:spcPts val="1500"/>
              </a:lnSpc>
            </a:pPr>
            <a:r>
              <a:rPr lang="en-US" altLang="zh-CN">
                <a:ea typeface="宋体" panose="02010600030101010101" pitchFamily="2" charset="-122"/>
              </a:rPr>
              <a:t>011101010000111101001001100101001</a:t>
            </a:r>
            <a:endParaRPr lang="zh-CN" altLang="en-US">
              <a:ea typeface="宋体" panose="02010600030101010101" pitchFamily="2" charset="-122"/>
            </a:endParaRPr>
          </a:p>
        </p:txBody>
      </p:sp>
      <p:sp>
        <p:nvSpPr>
          <p:cNvPr id="9" name="Title 1"/>
          <p:cNvSpPr>
            <a:spLocks noGrp="1"/>
          </p:cNvSpPr>
          <p:nvPr>
            <p:ph type="title"/>
          </p:nvPr>
        </p:nvSpPr>
        <p:spPr>
          <a:xfrm>
            <a:off x="457200" y="274638"/>
            <a:ext cx="8229600" cy="1143000"/>
          </a:xfrm>
        </p:spPr>
        <p:txBody>
          <a:bodyPr/>
          <a:lstStyle/>
          <a:p>
            <a:r>
              <a:rPr lang="en-US" dirty="0"/>
              <a:t>Methodology</a:t>
            </a:r>
          </a:p>
        </p:txBody>
      </p:sp>
      <p:sp>
        <p:nvSpPr>
          <p:cNvPr id="10" name="Rectangle 9"/>
          <p:cNvSpPr/>
          <p:nvPr/>
        </p:nvSpPr>
        <p:spPr>
          <a:xfrm>
            <a:off x="228600" y="6276201"/>
            <a:ext cx="8686800" cy="276999"/>
          </a:xfrm>
          <a:prstGeom prst="rect">
            <a:avLst/>
          </a:prstGeom>
        </p:spPr>
        <p:txBody>
          <a:bodyPr wrap="square">
            <a:spAutoFit/>
          </a:bodyPr>
          <a:lstStyle/>
          <a:p>
            <a:r>
              <a:rPr lang="en-US" sz="1200" dirty="0" err="1"/>
              <a:t>Renchu</a:t>
            </a:r>
            <a:r>
              <a:rPr lang="en-US" sz="1200" dirty="0"/>
              <a:t> Song, Weiwei Sun, Baihua Zheng, </a:t>
            </a:r>
            <a:r>
              <a:rPr lang="en-US" sz="1200" b="1" dirty="0"/>
              <a:t>Yu Zheng</a:t>
            </a:r>
            <a:r>
              <a:rPr lang="en-US" sz="1200" dirty="0"/>
              <a:t>. </a:t>
            </a:r>
            <a:r>
              <a:rPr lang="en-US" sz="1200" dirty="0">
                <a:hlinkClick r:id="rId5"/>
              </a:rPr>
              <a:t>PRESS: A Novel Framework of Trajectory Compression in Road Networks</a:t>
            </a:r>
            <a:r>
              <a:rPr lang="en-US" sz="1200" dirty="0"/>
              <a:t>. </a:t>
            </a:r>
            <a:r>
              <a:rPr lang="en-US" sz="1200" b="1" dirty="0" smtClean="0"/>
              <a:t>VLDB 2014</a:t>
            </a:r>
            <a:r>
              <a:rPr lang="en-US" sz="1200" dirty="0" smtClean="0"/>
              <a:t>. </a:t>
            </a:r>
            <a:endParaRPr lang="en-US" sz="1200" dirty="0"/>
          </a:p>
        </p:txBody>
      </p:sp>
      <p:sp>
        <p:nvSpPr>
          <p:cNvPr id="11" name="Rectangle 10"/>
          <p:cNvSpPr/>
          <p:nvPr/>
        </p:nvSpPr>
        <p:spPr>
          <a:xfrm>
            <a:off x="5486400" y="1467678"/>
            <a:ext cx="3317327"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hlinkClick r:id="rId6"/>
              </a:rPr>
              <a:t>Download data and codes</a:t>
            </a:r>
            <a:endParaRPr lang="en-US" sz="2000" dirty="0">
              <a:solidFill>
                <a:schemeClr val="tx1"/>
              </a:solidFill>
            </a:endParaRPr>
          </a:p>
        </p:txBody>
      </p:sp>
    </p:spTree>
    <p:extLst>
      <p:ext uri="{BB962C8B-B14F-4D97-AF65-F5344CB8AC3E}">
        <p14:creationId xmlns:p14="http://schemas.microsoft.com/office/powerpoint/2010/main" val="257814400"/>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Trajectory Data Preprocessing</a:t>
            </a:r>
            <a:endParaRPr lang="en-US" dirty="0"/>
          </a:p>
        </p:txBody>
      </p:sp>
      <p:sp>
        <p:nvSpPr>
          <p:cNvPr id="3" name="Content Placeholder 2"/>
          <p:cNvSpPr>
            <a:spLocks noGrp="1"/>
          </p:cNvSpPr>
          <p:nvPr>
            <p:ph idx="1"/>
          </p:nvPr>
        </p:nvSpPr>
        <p:spPr/>
        <p:txBody>
          <a:bodyPr>
            <a:normAutofit/>
          </a:bodyPr>
          <a:lstStyle/>
          <a:p>
            <a:r>
              <a:rPr lang="en-US" sz="2800" dirty="0" smtClean="0">
                <a:solidFill>
                  <a:schemeClr val="tx1">
                    <a:lumMod val="50000"/>
                    <a:lumOff val="50000"/>
                  </a:schemeClr>
                </a:solidFill>
              </a:rPr>
              <a:t>Noise filtering</a:t>
            </a:r>
          </a:p>
          <a:p>
            <a:r>
              <a:rPr lang="en-US" sz="2800" dirty="0">
                <a:solidFill>
                  <a:schemeClr val="tx1">
                    <a:lumMod val="50000"/>
                    <a:lumOff val="50000"/>
                  </a:schemeClr>
                </a:solidFill>
              </a:rPr>
              <a:t>Stay point detection</a:t>
            </a:r>
          </a:p>
          <a:p>
            <a:r>
              <a:rPr lang="en-US" sz="2800" dirty="0" smtClean="0">
                <a:solidFill>
                  <a:schemeClr val="tx1">
                    <a:lumMod val="50000"/>
                    <a:lumOff val="50000"/>
                  </a:schemeClr>
                </a:solidFill>
              </a:rPr>
              <a:t>Trajectory compression</a:t>
            </a:r>
          </a:p>
          <a:p>
            <a:r>
              <a:rPr lang="en-US" sz="2800" dirty="0" smtClean="0"/>
              <a:t>Trajectory Segmentation</a:t>
            </a:r>
          </a:p>
          <a:p>
            <a:r>
              <a:rPr lang="en-US" sz="2800" dirty="0" smtClean="0">
                <a:solidFill>
                  <a:schemeClr val="tx1">
                    <a:lumMod val="50000"/>
                    <a:lumOff val="50000"/>
                  </a:schemeClr>
                </a:solidFill>
              </a:rPr>
              <a:t>Map matching</a:t>
            </a:r>
            <a:endParaRPr lang="en-US" sz="2800" dirty="0">
              <a:solidFill>
                <a:schemeClr val="tx1">
                  <a:lumMod val="50000"/>
                  <a:lumOff val="50000"/>
                </a:schemeClr>
              </a:solidFill>
            </a:endParaRPr>
          </a:p>
        </p:txBody>
      </p:sp>
    </p:spTree>
    <p:extLst>
      <p:ext uri="{BB962C8B-B14F-4D97-AF65-F5344CB8AC3E}">
        <p14:creationId xmlns:p14="http://schemas.microsoft.com/office/powerpoint/2010/main" val="11327137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Trajectory Data Preprocessing</a:t>
            </a:r>
            <a:endParaRPr lang="en-US" dirty="0"/>
          </a:p>
        </p:txBody>
      </p:sp>
      <p:sp>
        <p:nvSpPr>
          <p:cNvPr id="3" name="Content Placeholder 2"/>
          <p:cNvSpPr>
            <a:spLocks noGrp="1"/>
          </p:cNvSpPr>
          <p:nvPr>
            <p:ph idx="1"/>
          </p:nvPr>
        </p:nvSpPr>
        <p:spPr/>
        <p:txBody>
          <a:bodyPr>
            <a:normAutofit/>
          </a:bodyPr>
          <a:lstStyle/>
          <a:p>
            <a:r>
              <a:rPr lang="en-US" sz="2800" dirty="0" smtClean="0"/>
              <a:t>Noise filtering</a:t>
            </a:r>
          </a:p>
          <a:p>
            <a:r>
              <a:rPr lang="en-US" sz="2800" dirty="0"/>
              <a:t>Stay point detection</a:t>
            </a:r>
          </a:p>
          <a:p>
            <a:r>
              <a:rPr lang="en-US" sz="2800" dirty="0" smtClean="0"/>
              <a:t>Trajectory compression</a:t>
            </a:r>
          </a:p>
          <a:p>
            <a:r>
              <a:rPr lang="en-US" sz="2800" dirty="0" smtClean="0"/>
              <a:t>Trajectory Segmentation</a:t>
            </a:r>
          </a:p>
          <a:p>
            <a:r>
              <a:rPr lang="en-US" sz="2800" dirty="0" smtClean="0"/>
              <a:t>Map matching</a:t>
            </a:r>
            <a:endParaRPr lang="en-US" sz="2800" dirty="0"/>
          </a:p>
        </p:txBody>
      </p:sp>
    </p:spTree>
    <p:extLst>
      <p:ext uri="{BB962C8B-B14F-4D97-AF65-F5344CB8AC3E}">
        <p14:creationId xmlns:p14="http://schemas.microsoft.com/office/powerpoint/2010/main" val="2546080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a:t>Trajectory </a:t>
            </a:r>
            <a:r>
              <a:rPr lang="en-US" dirty="0" smtClean="0"/>
              <a:t>Segmentation</a:t>
            </a:r>
            <a:endParaRPr lang="en-US" dirty="0"/>
          </a:p>
        </p:txBody>
      </p:sp>
      <p:sp>
        <p:nvSpPr>
          <p:cNvPr id="3" name="Content Placeholder 2"/>
          <p:cNvSpPr>
            <a:spLocks noGrp="1"/>
          </p:cNvSpPr>
          <p:nvPr>
            <p:ph idx="1"/>
          </p:nvPr>
        </p:nvSpPr>
        <p:spPr>
          <a:xfrm>
            <a:off x="457200" y="1524001"/>
            <a:ext cx="8229600" cy="4191000"/>
          </a:xfrm>
        </p:spPr>
        <p:txBody>
          <a:bodyPr>
            <a:normAutofit/>
          </a:bodyPr>
          <a:lstStyle/>
          <a:p>
            <a:r>
              <a:rPr lang="en-US" sz="2400" dirty="0" smtClean="0"/>
              <a:t>Partition a trajectory into segments for</a:t>
            </a:r>
          </a:p>
          <a:p>
            <a:pPr lvl="1"/>
            <a:r>
              <a:rPr lang="en-US" sz="2000" dirty="0" smtClean="0"/>
              <a:t>Indexing and retrieval </a:t>
            </a:r>
            <a:r>
              <a:rPr lang="en-US" sz="2000" baseline="30000" dirty="0" smtClean="0"/>
              <a:t>[1]</a:t>
            </a:r>
          </a:p>
          <a:p>
            <a:pPr lvl="1"/>
            <a:r>
              <a:rPr lang="en-US" sz="2000" dirty="0" smtClean="0"/>
              <a:t>Clustering: sub-trajectory patterns </a:t>
            </a:r>
            <a:r>
              <a:rPr lang="en-US" sz="2000" baseline="30000" dirty="0" smtClean="0"/>
              <a:t>[2]</a:t>
            </a:r>
          </a:p>
          <a:p>
            <a:pPr lvl="1"/>
            <a:r>
              <a:rPr lang="en-US" sz="2000" dirty="0" smtClean="0"/>
              <a:t>Classification: learning transportation modes </a:t>
            </a:r>
            <a:r>
              <a:rPr lang="en-US" sz="2000" baseline="30000" dirty="0" smtClean="0"/>
              <a:t>[3] </a:t>
            </a:r>
          </a:p>
          <a:p>
            <a:pPr lvl="1"/>
            <a:r>
              <a:rPr lang="en-US" sz="2000" dirty="0" smtClean="0"/>
              <a:t>……</a:t>
            </a:r>
            <a:endParaRPr lang="en-US" sz="20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10000"/>
            <a:ext cx="3498124" cy="1508525"/>
          </a:xfrm>
          <a:prstGeom prst="rect">
            <a:avLst/>
          </a:prstGeom>
          <a:noFill/>
          <a:ln>
            <a:noFill/>
          </a:ln>
        </p:spPr>
      </p:pic>
      <p:pic>
        <p:nvPicPr>
          <p:cNvPr id="6" name="Picture 5"/>
          <p:cNvPicPr/>
          <p:nvPr/>
        </p:nvPicPr>
        <p:blipFill rotWithShape="1">
          <a:blip r:embed="rId3" cstate="print">
            <a:extLst>
              <a:ext uri="{28A0092B-C50C-407E-A947-70E740481C1C}">
                <a14:useLocalDpi xmlns:a14="http://schemas.microsoft.com/office/drawing/2010/main" val="0"/>
              </a:ext>
            </a:extLst>
          </a:blip>
          <a:srcRect l="37079" r="1981" b="38857"/>
          <a:stretch/>
        </p:blipFill>
        <p:spPr bwMode="auto">
          <a:xfrm>
            <a:off x="6400800" y="3845169"/>
            <a:ext cx="1828800" cy="1489185"/>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rotWithShape="1">
          <a:blip r:embed="rId4" cstate="print">
            <a:extLst>
              <a:ext uri="{28A0092B-C50C-407E-A947-70E740481C1C}">
                <a14:useLocalDpi xmlns:a14="http://schemas.microsoft.com/office/drawing/2010/main" val="0"/>
              </a:ext>
            </a:extLst>
          </a:blip>
          <a:srcRect l="39238" r="1987" b="41038"/>
          <a:stretch/>
        </p:blipFill>
        <p:spPr bwMode="auto">
          <a:xfrm>
            <a:off x="4343400" y="3810000"/>
            <a:ext cx="1851948" cy="1530282"/>
          </a:xfrm>
          <a:prstGeom prst="rect">
            <a:avLst/>
          </a:prstGeom>
          <a:noFill/>
          <a:ln>
            <a:noFill/>
          </a:ln>
          <a:extLst>
            <a:ext uri="{53640926-AAD7-44D8-BBD7-CCE9431645EC}">
              <a14:shadowObscured xmlns:a14="http://schemas.microsoft.com/office/drawing/2010/main"/>
            </a:ext>
          </a:extLst>
        </p:spPr>
      </p:pic>
      <p:sp>
        <p:nvSpPr>
          <p:cNvPr id="8" name="Rectangle 7"/>
          <p:cNvSpPr/>
          <p:nvPr/>
        </p:nvSpPr>
        <p:spPr>
          <a:xfrm>
            <a:off x="152400" y="6413212"/>
            <a:ext cx="6516640" cy="292388"/>
          </a:xfrm>
          <a:prstGeom prst="rect">
            <a:avLst/>
          </a:prstGeom>
        </p:spPr>
        <p:txBody>
          <a:bodyPr wrap="square">
            <a:spAutoFit/>
          </a:bodyPr>
          <a:lstStyle/>
          <a:p>
            <a:r>
              <a:rPr lang="en-US" sz="1300" dirty="0" smtClean="0"/>
              <a:t>[3] Yu </a:t>
            </a:r>
            <a:r>
              <a:rPr lang="en-US" sz="1300" dirty="0"/>
              <a:t>Zheng, </a:t>
            </a:r>
            <a:r>
              <a:rPr lang="en-US" sz="1300" dirty="0" smtClean="0"/>
              <a:t>et al. </a:t>
            </a:r>
            <a:r>
              <a:rPr lang="en-US" sz="1300" dirty="0">
                <a:hlinkClick r:id="rId5"/>
              </a:rPr>
              <a:t>Understanding Mobility Based on GPS Data</a:t>
            </a:r>
            <a:r>
              <a:rPr lang="en-US" sz="1300" dirty="0"/>
              <a:t>. </a:t>
            </a:r>
            <a:r>
              <a:rPr lang="en-US" sz="1300" dirty="0" err="1" smtClean="0"/>
              <a:t>UbiComp</a:t>
            </a:r>
            <a:r>
              <a:rPr lang="en-US" sz="1300" dirty="0" smtClean="0"/>
              <a:t> 2008</a:t>
            </a:r>
            <a:endParaRPr lang="en-US" sz="1300" dirty="0"/>
          </a:p>
        </p:txBody>
      </p:sp>
      <p:sp>
        <p:nvSpPr>
          <p:cNvPr id="9" name="Rectangle 8"/>
          <p:cNvSpPr/>
          <p:nvPr/>
        </p:nvSpPr>
        <p:spPr>
          <a:xfrm>
            <a:off x="152400" y="6108412"/>
            <a:ext cx="8304693" cy="292388"/>
          </a:xfrm>
          <a:prstGeom prst="rect">
            <a:avLst/>
          </a:prstGeom>
        </p:spPr>
        <p:txBody>
          <a:bodyPr wrap="square">
            <a:spAutoFit/>
          </a:bodyPr>
          <a:lstStyle/>
          <a:p>
            <a:r>
              <a:rPr lang="en-US" sz="1300" dirty="0" smtClean="0"/>
              <a:t>[2] J</a:t>
            </a:r>
            <a:r>
              <a:rPr lang="en-US" sz="1300" dirty="0"/>
              <a:t>. G. Lee, J. Han, and K. Y. Whang. Trajectory clustering: A partition-and-group framework. SIGMOD 2007</a:t>
            </a:r>
          </a:p>
        </p:txBody>
      </p:sp>
      <p:sp>
        <p:nvSpPr>
          <p:cNvPr id="10" name="Rectangle 9"/>
          <p:cNvSpPr/>
          <p:nvPr/>
        </p:nvSpPr>
        <p:spPr>
          <a:xfrm>
            <a:off x="152400" y="5803612"/>
            <a:ext cx="8839200" cy="292388"/>
          </a:xfrm>
          <a:prstGeom prst="rect">
            <a:avLst/>
          </a:prstGeom>
        </p:spPr>
        <p:txBody>
          <a:bodyPr wrap="square">
            <a:spAutoFit/>
          </a:bodyPr>
          <a:lstStyle/>
          <a:p>
            <a:r>
              <a:rPr lang="en-US" sz="1300" dirty="0" smtClean="0"/>
              <a:t>[1] </a:t>
            </a:r>
            <a:r>
              <a:rPr lang="en-US" sz="1300" dirty="0" err="1" smtClean="0"/>
              <a:t>Longhao</a:t>
            </a:r>
            <a:r>
              <a:rPr lang="en-US" sz="1300" dirty="0" smtClean="0"/>
              <a:t> Wang, </a:t>
            </a:r>
            <a:r>
              <a:rPr lang="en-US" sz="1300" b="1" dirty="0"/>
              <a:t>Yu Zheng</a:t>
            </a:r>
            <a:r>
              <a:rPr lang="en-US" sz="1300" dirty="0"/>
              <a:t>, </a:t>
            </a:r>
            <a:r>
              <a:rPr lang="en-US" sz="1300" dirty="0" smtClean="0"/>
              <a:t>et al. </a:t>
            </a:r>
            <a:r>
              <a:rPr lang="en-US" sz="1300" dirty="0">
                <a:hlinkClick r:id="rId6"/>
              </a:rPr>
              <a:t>A Flexible </a:t>
            </a:r>
            <a:r>
              <a:rPr lang="en-US" sz="1300" dirty="0" err="1">
                <a:hlinkClick r:id="rId6"/>
              </a:rPr>
              <a:t>Spatio</a:t>
            </a:r>
            <a:r>
              <a:rPr lang="en-US" sz="1300" dirty="0">
                <a:hlinkClick r:id="rId6"/>
              </a:rPr>
              <a:t>-Temporal Indexing Scheme for Large-Scale GPS Track Retrieval</a:t>
            </a:r>
            <a:r>
              <a:rPr lang="en-US" sz="1300" dirty="0" smtClean="0"/>
              <a:t>, MDM 2008</a:t>
            </a:r>
            <a:endParaRPr lang="en-US" sz="1300" dirty="0"/>
          </a:p>
        </p:txBody>
      </p:sp>
    </p:spTree>
    <p:extLst>
      <p:ext uri="{BB962C8B-B14F-4D97-AF65-F5344CB8AC3E}">
        <p14:creationId xmlns:p14="http://schemas.microsoft.com/office/powerpoint/2010/main" val="15955931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a:t>Trajectory Segmentation</a:t>
            </a:r>
          </a:p>
        </p:txBody>
      </p:sp>
      <p:sp>
        <p:nvSpPr>
          <p:cNvPr id="3" name="Content Placeholder 2"/>
          <p:cNvSpPr>
            <a:spLocks noGrp="1"/>
          </p:cNvSpPr>
          <p:nvPr>
            <p:ph idx="1"/>
          </p:nvPr>
        </p:nvSpPr>
        <p:spPr>
          <a:xfrm>
            <a:off x="457200" y="1646237"/>
            <a:ext cx="8229600" cy="4525963"/>
          </a:xfrm>
        </p:spPr>
        <p:txBody>
          <a:bodyPr>
            <a:normAutofit/>
          </a:bodyPr>
          <a:lstStyle/>
          <a:p>
            <a:r>
              <a:rPr lang="en-US" sz="2400" dirty="0" smtClean="0"/>
              <a:t>Segmentation Methods based on</a:t>
            </a:r>
          </a:p>
          <a:p>
            <a:pPr lvl="1"/>
            <a:r>
              <a:rPr lang="en-US" sz="2000" dirty="0" smtClean="0"/>
              <a:t>Time interval </a:t>
            </a:r>
          </a:p>
          <a:p>
            <a:pPr lvl="1"/>
            <a:r>
              <a:rPr lang="en-US" sz="2000" dirty="0"/>
              <a:t>Shape of trajectory</a:t>
            </a:r>
          </a:p>
          <a:p>
            <a:pPr lvl="2"/>
            <a:r>
              <a:rPr lang="en-US" sz="1600" dirty="0"/>
              <a:t>Turning Point-based </a:t>
            </a:r>
          </a:p>
          <a:p>
            <a:pPr lvl="2"/>
            <a:r>
              <a:rPr lang="en-US" sz="1600" dirty="0"/>
              <a:t>Minimal Description Language </a:t>
            </a:r>
          </a:p>
          <a:p>
            <a:pPr lvl="2"/>
            <a:r>
              <a:rPr lang="en-US" sz="1600" dirty="0"/>
              <a:t>Douglas-</a:t>
            </a:r>
            <a:r>
              <a:rPr lang="en-US" sz="1600" dirty="0" err="1"/>
              <a:t>Peucker</a:t>
            </a:r>
            <a:r>
              <a:rPr lang="en-US" sz="1600" dirty="0"/>
              <a:t> algorithm</a:t>
            </a:r>
          </a:p>
          <a:p>
            <a:pPr lvl="1"/>
            <a:r>
              <a:rPr lang="en-US" sz="2000" dirty="0" smtClean="0"/>
              <a:t>Semantic </a:t>
            </a:r>
            <a:r>
              <a:rPr lang="en-US" sz="2000" dirty="0"/>
              <a:t>meaning of points</a:t>
            </a:r>
          </a:p>
          <a:p>
            <a:pPr lvl="2"/>
            <a:r>
              <a:rPr lang="en-US" sz="1600" dirty="0"/>
              <a:t>Stay </a:t>
            </a:r>
            <a:r>
              <a:rPr lang="en-US" sz="1600" dirty="0" smtClean="0"/>
              <a:t>point-based</a:t>
            </a:r>
          </a:p>
          <a:p>
            <a:pPr lvl="2"/>
            <a:r>
              <a:rPr lang="en-US" sz="1600" dirty="0" smtClean="0"/>
              <a:t>Transportation mode-based</a:t>
            </a:r>
            <a:endParaRPr lang="en-US" sz="1600" dirty="0"/>
          </a:p>
        </p:txBody>
      </p:sp>
      <p:pic>
        <p:nvPicPr>
          <p:cNvPr id="5" name="Picture 4"/>
          <p:cNvPicPr/>
          <p:nvPr/>
        </p:nvPicPr>
        <p:blipFill rotWithShape="1">
          <a:blip r:embed="rId2">
            <a:extLst>
              <a:ext uri="{28A0092B-C50C-407E-A947-70E740481C1C}">
                <a14:useLocalDpi xmlns:a14="http://schemas.microsoft.com/office/drawing/2010/main" val="0"/>
              </a:ext>
            </a:extLst>
          </a:blip>
          <a:srcRect r="49315" b="51351"/>
          <a:stretch/>
        </p:blipFill>
        <p:spPr bwMode="auto">
          <a:xfrm>
            <a:off x="5486400" y="1769131"/>
            <a:ext cx="2743200" cy="1278869"/>
          </a:xfrm>
          <a:prstGeom prst="rect">
            <a:avLst/>
          </a:prstGeom>
          <a:noFill/>
          <a:ln>
            <a:noFill/>
          </a:ln>
        </p:spPr>
      </p:pic>
      <p:pic>
        <p:nvPicPr>
          <p:cNvPr id="9" name="Picture 8"/>
          <p:cNvPicPr>
            <a:picLocks noChangeAspect="1"/>
          </p:cNvPicPr>
          <p:nvPr/>
        </p:nvPicPr>
        <p:blipFill>
          <a:blip r:embed="rId3"/>
          <a:stretch>
            <a:fillRect/>
          </a:stretch>
        </p:blipFill>
        <p:spPr>
          <a:xfrm>
            <a:off x="674103" y="4923494"/>
            <a:ext cx="8012697" cy="1342368"/>
          </a:xfrm>
          <a:prstGeom prst="rect">
            <a:avLst/>
          </a:prstGeom>
        </p:spPr>
      </p:pic>
      <p:pic>
        <p:nvPicPr>
          <p:cNvPr id="10" name="Picture 9"/>
          <p:cNvPicPr>
            <a:picLocks noChangeAspect="1"/>
          </p:cNvPicPr>
          <p:nvPr/>
        </p:nvPicPr>
        <p:blipFill>
          <a:blip r:embed="rId4"/>
          <a:stretch>
            <a:fillRect/>
          </a:stretch>
        </p:blipFill>
        <p:spPr>
          <a:xfrm>
            <a:off x="5534025" y="3267252"/>
            <a:ext cx="2695575" cy="1304748"/>
          </a:xfrm>
          <a:prstGeom prst="rect">
            <a:avLst/>
          </a:prstGeom>
        </p:spPr>
      </p:pic>
    </p:spTree>
    <p:extLst>
      <p:ext uri="{BB962C8B-B14F-4D97-AF65-F5344CB8AC3E}">
        <p14:creationId xmlns:p14="http://schemas.microsoft.com/office/powerpoint/2010/main" val="48438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Trajectory Segmentation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342900" lvl="2" indent="-342900"/>
                <a:r>
                  <a:rPr lang="en-US" dirty="0" smtClean="0"/>
                  <a:t>Minimal Description Language-based method </a:t>
                </a:r>
              </a:p>
              <a:p>
                <a:pPr lvl="1"/>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r>
                      <a:rPr lang="en-US" sz="2000" i="1">
                        <a:latin typeface="Cambria Math" panose="02040503050406030204" pitchFamily="18" charset="0"/>
                      </a:rPr>
                      <m:t>𝐻</m:t>
                    </m:r>
                    <m:r>
                      <a:rPr lang="en-US" sz="2000" i="1">
                        <a:latin typeface="Cambria Math" panose="02040503050406030204" pitchFamily="18" charset="0"/>
                      </a:rPr>
                      <m:t>)</m:t>
                    </m:r>
                  </m:oMath>
                </a14:m>
                <a:r>
                  <a:rPr lang="en-US" sz="2000" dirty="0" smtClean="0"/>
                  <a:t>: </a:t>
                </a:r>
              </a:p>
              <a:p>
                <a:pPr lvl="2"/>
                <a:r>
                  <a:rPr lang="en-US" sz="1600" dirty="0" smtClean="0"/>
                  <a:t>the </a:t>
                </a:r>
                <a:r>
                  <a:rPr lang="en-US" sz="1600" dirty="0"/>
                  <a:t>length, in bits, of the description of the hypothesis </a:t>
                </a:r>
                <a14:m>
                  <m:oMath xmlns:m="http://schemas.openxmlformats.org/officeDocument/2006/math">
                    <m:r>
                      <a:rPr lang="en-US" sz="1600" i="1">
                        <a:latin typeface="Cambria Math" panose="02040503050406030204" pitchFamily="18" charset="0"/>
                      </a:rPr>
                      <m:t>𝐻</m:t>
                    </m:r>
                  </m:oMath>
                </a14:m>
                <a:r>
                  <a:rPr lang="en-US" sz="1600" dirty="0"/>
                  <a:t> </a:t>
                </a:r>
                <a:endParaRPr lang="en-US" sz="1600" dirty="0" smtClean="0"/>
              </a:p>
              <a:p>
                <a:pPr lvl="2"/>
                <a:r>
                  <a:rPr lang="en-US" sz="1600" dirty="0" smtClean="0"/>
                  <a:t>denotes </a:t>
                </a:r>
                <a:r>
                  <a:rPr lang="en-US" sz="1600" dirty="0"/>
                  <a:t>the total length of partitioned segments</a:t>
                </a:r>
                <a:endParaRPr lang="en-US" sz="1600" dirty="0" smtClean="0"/>
              </a:p>
              <a:p>
                <a:pPr lvl="1"/>
                <a14:m>
                  <m:oMath xmlns:m="http://schemas.openxmlformats.org/officeDocument/2006/math">
                    <m:r>
                      <a:rPr lang="en-US" sz="2000" i="1">
                        <a:latin typeface="Cambria Math" panose="02040503050406030204" pitchFamily="18" charset="0"/>
                      </a:rPr>
                      <m:t>𝐿</m:t>
                    </m:r>
                    <m:d>
                      <m:dPr>
                        <m:ctrlPr>
                          <a:rPr lang="en-US" sz="2000" i="1">
                            <a:latin typeface="Cambria Math" panose="02040503050406030204" pitchFamily="18" charset="0"/>
                          </a:rPr>
                        </m:ctrlPr>
                      </m:dPr>
                      <m:e>
                        <m:r>
                          <a:rPr lang="en-US" sz="2000" i="1">
                            <a:latin typeface="Cambria Math" panose="02040503050406030204" pitchFamily="18" charset="0"/>
                          </a:rPr>
                          <m:t>𝐷</m:t>
                        </m:r>
                      </m:e>
                      <m:e>
                        <m:r>
                          <a:rPr lang="en-US" sz="2000" i="1">
                            <a:latin typeface="Cambria Math" panose="02040503050406030204" pitchFamily="18" charset="0"/>
                          </a:rPr>
                          <m:t>𝐻</m:t>
                        </m:r>
                      </m:e>
                    </m:d>
                  </m:oMath>
                </a14:m>
                <a:r>
                  <a:rPr lang="en-US" sz="2000" dirty="0" smtClean="0"/>
                  <a:t>: </a:t>
                </a:r>
              </a:p>
              <a:p>
                <a:pPr lvl="2"/>
                <a:r>
                  <a:rPr lang="en-US" sz="1600" dirty="0" smtClean="0"/>
                  <a:t>the length of </a:t>
                </a:r>
                <a:r>
                  <a:rPr lang="en-US" sz="1600" dirty="0"/>
                  <a:t>the description of the </a:t>
                </a:r>
                <a:r>
                  <a:rPr lang="en-US" sz="1600" dirty="0" smtClean="0"/>
                  <a:t>data D </a:t>
                </a:r>
                <a:r>
                  <a:rPr lang="en-US" sz="1600" dirty="0"/>
                  <a:t>when encoded with the </a:t>
                </a:r>
                <a:r>
                  <a:rPr lang="en-US" sz="1600" dirty="0" smtClean="0"/>
                  <a:t>hypothesis</a:t>
                </a:r>
              </a:p>
              <a:p>
                <a:pPr lvl="2"/>
                <a:r>
                  <a:rPr lang="en-US" sz="1600" dirty="0" smtClean="0"/>
                  <a:t>Denotes the error</a:t>
                </a:r>
              </a:p>
              <a:p>
                <a:pPr lvl="1"/>
                <a:r>
                  <a:rPr lang="en-US" sz="2000" dirty="0" smtClean="0"/>
                  <a:t>The best hypothesis is the H that minimizes </a:t>
                </a:r>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r>
                      <a:rPr lang="en-US" sz="2000" i="1">
                        <a:latin typeface="Cambria Math" panose="02040503050406030204" pitchFamily="18" charset="0"/>
                      </a:rPr>
                      <m:t>𝐻</m:t>
                    </m:r>
                    <m:r>
                      <a:rPr lang="en-US" sz="2000" i="1">
                        <a:latin typeface="Cambria Math" panose="02040503050406030204" pitchFamily="18" charset="0"/>
                      </a:rPr>
                      <m:t>)</m:t>
                    </m:r>
                  </m:oMath>
                </a14:m>
                <a:r>
                  <a:rPr lang="en-US" sz="2000" dirty="0"/>
                  <a:t> </a:t>
                </a:r>
                <a:r>
                  <a:rPr lang="en-US" sz="2000" dirty="0" smtClean="0"/>
                  <a:t>+ </a:t>
                </a:r>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𝐻</m:t>
                    </m:r>
                    <m:r>
                      <a:rPr lang="en-US" sz="2000" i="1">
                        <a:latin typeface="Cambria Math" panose="02040503050406030204" pitchFamily="18" charset="0"/>
                      </a:rPr>
                      <m:t>)</m:t>
                    </m:r>
                  </m:oMath>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63" t="-107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276600" y="4495800"/>
            <a:ext cx="3352800" cy="1568753"/>
          </a:xfrm>
          <a:prstGeom prst="rect">
            <a:avLst/>
          </a:prstGeom>
        </p:spPr>
      </p:pic>
      <p:sp>
        <p:nvSpPr>
          <p:cNvPr id="5" name="Rectangle 4"/>
          <p:cNvSpPr/>
          <p:nvPr/>
        </p:nvSpPr>
        <p:spPr>
          <a:xfrm>
            <a:off x="730740" y="6324600"/>
            <a:ext cx="8108460" cy="307777"/>
          </a:xfrm>
          <a:prstGeom prst="rect">
            <a:avLst/>
          </a:prstGeom>
        </p:spPr>
        <p:txBody>
          <a:bodyPr wrap="square">
            <a:spAutoFit/>
          </a:bodyPr>
          <a:lstStyle/>
          <a:p>
            <a:pPr algn="ctr"/>
            <a:r>
              <a:rPr lang="en-US" sz="1400" dirty="0" smtClean="0"/>
              <a:t>[2] J</a:t>
            </a:r>
            <a:r>
              <a:rPr lang="en-US" sz="1400" dirty="0"/>
              <a:t>. G. Lee, J. Han, and K. Y. Whang. Trajectory clustering: A partition-and-group framework. SIGMOD 2007</a:t>
            </a:r>
          </a:p>
        </p:txBody>
      </p:sp>
    </p:spTree>
    <p:extLst>
      <p:ext uri="{BB962C8B-B14F-4D97-AF65-F5344CB8AC3E}">
        <p14:creationId xmlns:p14="http://schemas.microsoft.com/office/powerpoint/2010/main" val="20457712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Trajectory Segmentation</a:t>
            </a:r>
            <a:endParaRPr lang="zh-CN" altLang="en-US" dirty="0"/>
          </a:p>
        </p:txBody>
      </p:sp>
      <p:sp>
        <p:nvSpPr>
          <p:cNvPr id="3" name="Content Placeholder 2"/>
          <p:cNvSpPr>
            <a:spLocks noGrp="1"/>
          </p:cNvSpPr>
          <p:nvPr>
            <p:ph idx="1"/>
          </p:nvPr>
        </p:nvSpPr>
        <p:spPr>
          <a:xfrm>
            <a:off x="457200" y="1600201"/>
            <a:ext cx="8229600" cy="1524000"/>
          </a:xfrm>
        </p:spPr>
        <p:txBody>
          <a:bodyPr/>
          <a:lstStyle/>
          <a:p>
            <a:r>
              <a:rPr lang="en-US" sz="2800" dirty="0"/>
              <a:t>Transportation mode-based method</a:t>
            </a:r>
          </a:p>
          <a:p>
            <a:pPr lvl="1"/>
            <a:r>
              <a:rPr lang="en-US" sz="1800" dirty="0" smtClean="0"/>
              <a:t>Typically, people need to walk before transferring transportation modes</a:t>
            </a:r>
          </a:p>
          <a:p>
            <a:pPr lvl="1"/>
            <a:r>
              <a:rPr lang="en-US" sz="1800" dirty="0" smtClean="0"/>
              <a:t>Typically, people need to stop and then go when transferring modes</a:t>
            </a:r>
          </a:p>
          <a:p>
            <a:endParaRPr lang="zh-CN" altLang="en-US" dirty="0"/>
          </a:p>
        </p:txBody>
      </p:sp>
      <p:pic>
        <p:nvPicPr>
          <p:cNvPr id="4" name="Picture 3"/>
          <p:cNvPicPr>
            <a:picLocks noChangeAspect="1" noChangeArrowheads="1"/>
          </p:cNvPicPr>
          <p:nvPr/>
        </p:nvPicPr>
        <p:blipFill>
          <a:blip r:embed="rId2"/>
          <a:srcRect/>
          <a:stretch>
            <a:fillRect/>
          </a:stretch>
        </p:blipFill>
        <p:spPr bwMode="auto">
          <a:xfrm>
            <a:off x="2076275" y="3429000"/>
            <a:ext cx="4934125" cy="2286000"/>
          </a:xfrm>
          <a:prstGeom prst="rect">
            <a:avLst/>
          </a:prstGeom>
          <a:noFill/>
          <a:ln w="9525">
            <a:noFill/>
            <a:miter lim="800000"/>
            <a:headEnd/>
            <a:tailEnd/>
          </a:ln>
          <a:effectLst/>
        </p:spPr>
      </p:pic>
    </p:spTree>
    <p:extLst>
      <p:ext uri="{BB962C8B-B14F-4D97-AF65-F5344CB8AC3E}">
        <p14:creationId xmlns:p14="http://schemas.microsoft.com/office/powerpoint/2010/main" val="1203114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Trajectory Segmentation</a:t>
            </a:r>
          </a:p>
        </p:txBody>
      </p:sp>
      <p:sp>
        <p:nvSpPr>
          <p:cNvPr id="3" name="Content Placeholder 2"/>
          <p:cNvSpPr>
            <a:spLocks noGrp="1"/>
          </p:cNvSpPr>
          <p:nvPr>
            <p:ph sz="quarter" idx="1"/>
          </p:nvPr>
        </p:nvSpPr>
        <p:spPr>
          <a:xfrm>
            <a:off x="457200" y="1295400"/>
            <a:ext cx="8229600" cy="1828800"/>
          </a:xfrm>
        </p:spPr>
        <p:txBody>
          <a:bodyPr>
            <a:noAutofit/>
          </a:bodyPr>
          <a:lstStyle/>
          <a:p>
            <a:r>
              <a:rPr lang="en-US" sz="2000" dirty="0"/>
              <a:t>Transportation mode-based method</a:t>
            </a:r>
          </a:p>
          <a:p>
            <a:pPr lvl="1"/>
            <a:r>
              <a:rPr lang="en-US" sz="1600" b="1" i="1" dirty="0" smtClean="0"/>
              <a:t>Step 1</a:t>
            </a:r>
            <a:r>
              <a:rPr lang="en-US" sz="1600" dirty="0" smtClean="0"/>
              <a:t>: distinguish all possible </a:t>
            </a:r>
            <a:r>
              <a:rPr lang="en-US" sz="1600" i="1" dirty="0" smtClean="0"/>
              <a:t>Walk Points, non</a:t>
            </a:r>
            <a:r>
              <a:rPr lang="en-US" sz="1600" dirty="0" smtClean="0"/>
              <a:t>-</a:t>
            </a:r>
            <a:r>
              <a:rPr lang="en-US" sz="1600" i="1" dirty="0" smtClean="0"/>
              <a:t>Walk Points</a:t>
            </a:r>
            <a:r>
              <a:rPr lang="en-US" sz="1600" dirty="0" smtClean="0"/>
              <a:t>. </a:t>
            </a:r>
          </a:p>
          <a:p>
            <a:pPr lvl="1"/>
            <a:r>
              <a:rPr lang="en-US" sz="1600" b="1" i="1" dirty="0" smtClean="0"/>
              <a:t>Step 2</a:t>
            </a:r>
            <a:r>
              <a:rPr lang="en-US" sz="1600" dirty="0" smtClean="0"/>
              <a:t>: merge short segment composed by consecutive </a:t>
            </a:r>
            <a:r>
              <a:rPr lang="en-US" sz="1600" i="1" dirty="0" smtClean="0"/>
              <a:t>Walk Points</a:t>
            </a:r>
            <a:r>
              <a:rPr lang="en-US" sz="1600" dirty="0" smtClean="0"/>
              <a:t> or </a:t>
            </a:r>
            <a:r>
              <a:rPr lang="en-US" sz="1600" i="1" dirty="0" smtClean="0"/>
              <a:t>non</a:t>
            </a:r>
            <a:r>
              <a:rPr lang="en-US" sz="1600" dirty="0" smtClean="0"/>
              <a:t>-</a:t>
            </a:r>
            <a:r>
              <a:rPr lang="en-US" sz="1600" i="1" dirty="0" smtClean="0"/>
              <a:t>Walk points</a:t>
            </a:r>
            <a:endParaRPr lang="en-US" sz="1600" dirty="0" smtClean="0"/>
          </a:p>
          <a:p>
            <a:pPr lvl="1"/>
            <a:r>
              <a:rPr lang="en-US" sz="1600" b="1" i="1" dirty="0" smtClean="0"/>
              <a:t>Step 3</a:t>
            </a:r>
            <a:r>
              <a:rPr lang="en-US" sz="1600" b="1" dirty="0" smtClean="0"/>
              <a:t>: </a:t>
            </a:r>
            <a:r>
              <a:rPr lang="en-US" sz="1600" dirty="0" smtClean="0"/>
              <a:t>merge consecutive </a:t>
            </a:r>
            <a:r>
              <a:rPr lang="en-US" sz="1600" i="1" dirty="0" smtClean="0"/>
              <a:t>Uncertain Segment</a:t>
            </a:r>
            <a:r>
              <a:rPr lang="en-US" sz="1600" dirty="0" smtClean="0"/>
              <a:t> to </a:t>
            </a:r>
            <a:r>
              <a:rPr lang="en-US" sz="1600" i="1" dirty="0" smtClean="0"/>
              <a:t>non</a:t>
            </a:r>
            <a:r>
              <a:rPr lang="en-US" sz="1600" dirty="0" smtClean="0"/>
              <a:t>-</a:t>
            </a:r>
            <a:r>
              <a:rPr lang="en-US" sz="1600" i="1" dirty="0" smtClean="0"/>
              <a:t>Walk Segment.</a:t>
            </a:r>
            <a:endParaRPr lang="en-US" sz="1600" dirty="0" smtClean="0"/>
          </a:p>
          <a:p>
            <a:pPr lvl="1"/>
            <a:r>
              <a:rPr lang="en-US" sz="1600" b="1" i="1" dirty="0" smtClean="0"/>
              <a:t>Step 4</a:t>
            </a:r>
            <a:r>
              <a:rPr lang="en-US" sz="1600" b="1" dirty="0" smtClean="0"/>
              <a:t>:</a:t>
            </a:r>
            <a:r>
              <a:rPr lang="en-US" sz="1600" dirty="0" smtClean="0"/>
              <a:t> end point of each </a:t>
            </a:r>
            <a:r>
              <a:rPr lang="en-US" sz="1600" i="1" dirty="0" smtClean="0"/>
              <a:t>Walk Segment</a:t>
            </a:r>
            <a:r>
              <a:rPr lang="en-US" sz="1600" dirty="0" smtClean="0"/>
              <a:t> are potential change points</a:t>
            </a:r>
          </a:p>
          <a:p>
            <a:pPr lvl="1"/>
            <a:endParaRPr lang="en-US" sz="1600" dirty="0" smtClean="0"/>
          </a:p>
          <a:p>
            <a:pPr lvl="1"/>
            <a:endParaRPr lang="en-US" sz="1600" dirty="0"/>
          </a:p>
        </p:txBody>
      </p:sp>
      <p:pic>
        <p:nvPicPr>
          <p:cNvPr id="5" name="Picture 4"/>
          <p:cNvPicPr/>
          <p:nvPr/>
        </p:nvPicPr>
        <p:blipFill rotWithShape="1">
          <a:blip r:embed="rId3">
            <a:extLst>
              <a:ext uri="{28A0092B-C50C-407E-A947-70E740481C1C}">
                <a14:useLocalDpi xmlns:a14="http://schemas.microsoft.com/office/drawing/2010/main" val="0"/>
              </a:ext>
            </a:extLst>
          </a:blip>
          <a:srcRect b="2225"/>
          <a:stretch/>
        </p:blipFill>
        <p:spPr bwMode="auto">
          <a:xfrm>
            <a:off x="2362200" y="3048000"/>
            <a:ext cx="4343400" cy="3124200"/>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351780" y="6324600"/>
            <a:ext cx="6516640" cy="292388"/>
          </a:xfrm>
          <a:prstGeom prst="rect">
            <a:avLst/>
          </a:prstGeom>
        </p:spPr>
        <p:txBody>
          <a:bodyPr wrap="square">
            <a:spAutoFit/>
          </a:bodyPr>
          <a:lstStyle/>
          <a:p>
            <a:pPr algn="ctr"/>
            <a:r>
              <a:rPr lang="en-US" sz="1300" dirty="0" smtClean="0"/>
              <a:t>[3] Yu </a:t>
            </a:r>
            <a:r>
              <a:rPr lang="en-US" sz="1300" dirty="0"/>
              <a:t>Zheng, </a:t>
            </a:r>
            <a:r>
              <a:rPr lang="en-US" sz="1300" dirty="0" smtClean="0"/>
              <a:t>et al. </a:t>
            </a:r>
            <a:r>
              <a:rPr lang="en-US" sz="1300" dirty="0">
                <a:hlinkClick r:id="rId4"/>
              </a:rPr>
              <a:t>Understanding Mobility Based on GPS Data</a:t>
            </a:r>
            <a:r>
              <a:rPr lang="en-US" sz="1300" dirty="0"/>
              <a:t>. </a:t>
            </a:r>
            <a:r>
              <a:rPr lang="en-US" sz="1300" dirty="0" err="1" smtClean="0"/>
              <a:t>UbiComp</a:t>
            </a:r>
            <a:r>
              <a:rPr lang="en-US" sz="1300" dirty="0" smtClean="0"/>
              <a:t> 2008</a:t>
            </a:r>
            <a:endParaRPr lang="en-US" sz="1300" dirty="0"/>
          </a:p>
        </p:txBody>
      </p:sp>
    </p:spTree>
    <p:extLst>
      <p:ext uri="{BB962C8B-B14F-4D97-AF65-F5344CB8AC3E}">
        <p14:creationId xmlns:p14="http://schemas.microsoft.com/office/powerpoint/2010/main" val="2800030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Trajectory Data Preprocessing</a:t>
            </a:r>
            <a:endParaRPr lang="en-US" dirty="0"/>
          </a:p>
        </p:txBody>
      </p:sp>
      <p:sp>
        <p:nvSpPr>
          <p:cNvPr id="3" name="Content Placeholder 2"/>
          <p:cNvSpPr>
            <a:spLocks noGrp="1"/>
          </p:cNvSpPr>
          <p:nvPr>
            <p:ph idx="1"/>
          </p:nvPr>
        </p:nvSpPr>
        <p:spPr/>
        <p:txBody>
          <a:bodyPr>
            <a:normAutofit/>
          </a:bodyPr>
          <a:lstStyle/>
          <a:p>
            <a:r>
              <a:rPr lang="en-US" sz="2800" dirty="0" smtClean="0">
                <a:solidFill>
                  <a:schemeClr val="tx1">
                    <a:lumMod val="50000"/>
                    <a:lumOff val="50000"/>
                  </a:schemeClr>
                </a:solidFill>
              </a:rPr>
              <a:t>Noise filtering</a:t>
            </a:r>
          </a:p>
          <a:p>
            <a:r>
              <a:rPr lang="en-US" sz="2800" dirty="0">
                <a:solidFill>
                  <a:schemeClr val="tx1">
                    <a:lumMod val="50000"/>
                    <a:lumOff val="50000"/>
                  </a:schemeClr>
                </a:solidFill>
              </a:rPr>
              <a:t>Stay point detection</a:t>
            </a:r>
          </a:p>
          <a:p>
            <a:r>
              <a:rPr lang="en-US" sz="2800" dirty="0" smtClean="0">
                <a:solidFill>
                  <a:schemeClr val="tx1">
                    <a:lumMod val="50000"/>
                    <a:lumOff val="50000"/>
                  </a:schemeClr>
                </a:solidFill>
              </a:rPr>
              <a:t>Trajectory compression</a:t>
            </a:r>
          </a:p>
          <a:p>
            <a:r>
              <a:rPr lang="en-US" sz="2800" dirty="0" smtClean="0">
                <a:solidFill>
                  <a:schemeClr val="tx1">
                    <a:lumMod val="50000"/>
                    <a:lumOff val="50000"/>
                  </a:schemeClr>
                </a:solidFill>
              </a:rPr>
              <a:t>Trajectory Segmentation</a:t>
            </a:r>
          </a:p>
          <a:p>
            <a:r>
              <a:rPr lang="en-US" sz="2800" dirty="0" smtClean="0"/>
              <a:t>Map matching</a:t>
            </a:r>
            <a:endParaRPr lang="en-US" sz="2800" dirty="0"/>
          </a:p>
        </p:txBody>
      </p:sp>
    </p:spTree>
    <p:extLst>
      <p:ext uri="{BB962C8B-B14F-4D97-AF65-F5344CB8AC3E}">
        <p14:creationId xmlns:p14="http://schemas.microsoft.com/office/powerpoint/2010/main" val="4411231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altLang="zh-CN" dirty="0" smtClean="0"/>
              <a:t>Map-matching</a:t>
            </a:r>
            <a:endParaRPr lang="zh-CN" altLang="en-US" dirty="0"/>
          </a:p>
        </p:txBody>
      </p:sp>
      <p:sp>
        <p:nvSpPr>
          <p:cNvPr id="3" name="Content Placeholder 2"/>
          <p:cNvSpPr>
            <a:spLocks noGrp="1"/>
          </p:cNvSpPr>
          <p:nvPr>
            <p:ph idx="1"/>
          </p:nvPr>
        </p:nvSpPr>
        <p:spPr>
          <a:xfrm>
            <a:off x="457200" y="1371600"/>
            <a:ext cx="8229600" cy="1447801"/>
          </a:xfrm>
        </p:spPr>
        <p:txBody>
          <a:bodyPr>
            <a:normAutofit lnSpcReduction="10000"/>
          </a:bodyPr>
          <a:lstStyle/>
          <a:p>
            <a:r>
              <a:rPr lang="en-US" altLang="zh-CN" dirty="0" smtClean="0"/>
              <a:t>Problem</a:t>
            </a:r>
          </a:p>
          <a:p>
            <a:pPr lvl="1"/>
            <a:r>
              <a:rPr lang="en-US" altLang="zh-CN" sz="2400" dirty="0" smtClean="0"/>
              <a:t>Map a GPS trajectory onto a road network</a:t>
            </a:r>
          </a:p>
          <a:p>
            <a:pPr lvl="1"/>
            <a:r>
              <a:rPr lang="en-US" altLang="zh-CN" sz="2400" dirty="0" smtClean="0"/>
              <a:t>a sequence of  GPS points </a:t>
            </a:r>
            <a:r>
              <a:rPr lang="en-US" altLang="zh-CN" sz="2400" dirty="0" smtClean="0">
                <a:sym typeface="Wingdings" pitchFamily="2" charset="2"/>
              </a:rPr>
              <a:t></a:t>
            </a:r>
            <a:r>
              <a:rPr lang="en-US" altLang="zh-CN" sz="2400" dirty="0" smtClean="0"/>
              <a:t> a sequence of road segments</a:t>
            </a:r>
            <a:endParaRPr lang="zh-CN" altLang="en-US" sz="2400" dirty="0"/>
          </a:p>
        </p:txBody>
      </p:sp>
      <p:pic>
        <p:nvPicPr>
          <p:cNvPr id="10243" name="Picture 3" descr="D:\papers\paper since join MSRA\published paper\Ubicomp 2011\Urban planning\images\road_new_1-3.bmp"/>
          <p:cNvPicPr>
            <a:picLocks noChangeAspect="1" noChangeArrowheads="1"/>
          </p:cNvPicPr>
          <p:nvPr/>
        </p:nvPicPr>
        <p:blipFill rotWithShape="1">
          <a:blip r:embed="rId2">
            <a:extLst>
              <a:ext uri="{28A0092B-C50C-407E-A947-70E740481C1C}">
                <a14:useLocalDpi xmlns:a14="http://schemas.microsoft.com/office/drawing/2010/main" val="0"/>
              </a:ext>
            </a:extLst>
          </a:blip>
          <a:srcRect l="41420" t="1" r="21483" b="67254"/>
          <a:stretch/>
        </p:blipFill>
        <p:spPr bwMode="auto">
          <a:xfrm>
            <a:off x="2286000" y="2921001"/>
            <a:ext cx="4594512" cy="340359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2971800" y="349250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Oval 6"/>
          <p:cNvSpPr/>
          <p:nvPr/>
        </p:nvSpPr>
        <p:spPr>
          <a:xfrm>
            <a:off x="4038600" y="360680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Oval 7"/>
          <p:cNvSpPr/>
          <p:nvPr/>
        </p:nvSpPr>
        <p:spPr>
          <a:xfrm>
            <a:off x="4648200" y="3749676"/>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8"/>
          <p:cNvSpPr/>
          <p:nvPr/>
        </p:nvSpPr>
        <p:spPr>
          <a:xfrm>
            <a:off x="4800600" y="490220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9"/>
          <p:cNvSpPr/>
          <p:nvPr/>
        </p:nvSpPr>
        <p:spPr>
          <a:xfrm>
            <a:off x="4672012" y="429260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val 10"/>
          <p:cNvSpPr/>
          <p:nvPr/>
        </p:nvSpPr>
        <p:spPr>
          <a:xfrm>
            <a:off x="5715000" y="513080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11"/>
          <p:cNvSpPr/>
          <p:nvPr/>
        </p:nvSpPr>
        <p:spPr>
          <a:xfrm>
            <a:off x="6019800" y="589280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2"/>
          <p:cNvSpPr/>
          <p:nvPr/>
        </p:nvSpPr>
        <p:spPr>
          <a:xfrm>
            <a:off x="3505200" y="356870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p:cNvSpPr/>
          <p:nvPr/>
        </p:nvSpPr>
        <p:spPr>
          <a:xfrm>
            <a:off x="4648200" y="4749800"/>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4"/>
          <p:cNvSpPr/>
          <p:nvPr/>
        </p:nvSpPr>
        <p:spPr>
          <a:xfrm>
            <a:off x="6172200" y="5526090"/>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Oval 15"/>
          <p:cNvSpPr/>
          <p:nvPr/>
        </p:nvSpPr>
        <p:spPr>
          <a:xfrm>
            <a:off x="4419600" y="356870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Oval 16"/>
          <p:cNvSpPr/>
          <p:nvPr/>
        </p:nvSpPr>
        <p:spPr>
          <a:xfrm>
            <a:off x="5257800" y="490220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5"/>
          <p:cNvSpPr/>
          <p:nvPr/>
        </p:nvSpPr>
        <p:spPr>
          <a:xfrm>
            <a:off x="2908300" y="3606611"/>
            <a:ext cx="3434660" cy="2590990"/>
          </a:xfrm>
          <a:custGeom>
            <a:avLst/>
            <a:gdLst>
              <a:gd name="connsiteX0" fmla="*/ 0 w 3434660"/>
              <a:gd name="connsiteY0" fmla="*/ 190 h 2590990"/>
              <a:gd name="connsiteX1" fmla="*/ 1276350 w 3434660"/>
              <a:gd name="connsiteY1" fmla="*/ 6540 h 2590990"/>
              <a:gd name="connsiteX2" fmla="*/ 1790700 w 3434660"/>
              <a:gd name="connsiteY2" fmla="*/ 31940 h 2590990"/>
              <a:gd name="connsiteX3" fmla="*/ 1771650 w 3434660"/>
              <a:gd name="connsiteY3" fmla="*/ 343090 h 2590990"/>
              <a:gd name="connsiteX4" fmla="*/ 1803400 w 3434660"/>
              <a:gd name="connsiteY4" fmla="*/ 730440 h 2590990"/>
              <a:gd name="connsiteX5" fmla="*/ 1803400 w 3434660"/>
              <a:gd name="connsiteY5" fmla="*/ 1200340 h 2590990"/>
              <a:gd name="connsiteX6" fmla="*/ 1835150 w 3434660"/>
              <a:gd name="connsiteY6" fmla="*/ 1371790 h 2590990"/>
              <a:gd name="connsiteX7" fmla="*/ 2362200 w 3434660"/>
              <a:gd name="connsiteY7" fmla="*/ 1365440 h 2590990"/>
              <a:gd name="connsiteX8" fmla="*/ 2717800 w 3434660"/>
              <a:gd name="connsiteY8" fmla="*/ 1486090 h 2590990"/>
              <a:gd name="connsiteX9" fmla="*/ 3314700 w 3434660"/>
              <a:gd name="connsiteY9" fmla="*/ 1987740 h 2590990"/>
              <a:gd name="connsiteX10" fmla="*/ 3403600 w 3434660"/>
              <a:gd name="connsiteY10" fmla="*/ 2076640 h 2590990"/>
              <a:gd name="connsiteX11" fmla="*/ 2927350 w 3434660"/>
              <a:gd name="connsiteY11" fmla="*/ 2590990 h 259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34660" h="2590990">
                <a:moveTo>
                  <a:pt x="0" y="190"/>
                </a:moveTo>
                <a:lnTo>
                  <a:pt x="1276350" y="6540"/>
                </a:lnTo>
                <a:cubicBezTo>
                  <a:pt x="1574800" y="11832"/>
                  <a:pt x="1708150" y="-24152"/>
                  <a:pt x="1790700" y="31940"/>
                </a:cubicBezTo>
                <a:cubicBezTo>
                  <a:pt x="1873250" y="88032"/>
                  <a:pt x="1769533" y="226673"/>
                  <a:pt x="1771650" y="343090"/>
                </a:cubicBezTo>
                <a:cubicBezTo>
                  <a:pt x="1773767" y="459507"/>
                  <a:pt x="1798108" y="587565"/>
                  <a:pt x="1803400" y="730440"/>
                </a:cubicBezTo>
                <a:cubicBezTo>
                  <a:pt x="1808692" y="873315"/>
                  <a:pt x="1798108" y="1093448"/>
                  <a:pt x="1803400" y="1200340"/>
                </a:cubicBezTo>
                <a:cubicBezTo>
                  <a:pt x="1808692" y="1307232"/>
                  <a:pt x="1742017" y="1344273"/>
                  <a:pt x="1835150" y="1371790"/>
                </a:cubicBezTo>
                <a:cubicBezTo>
                  <a:pt x="1928283" y="1399307"/>
                  <a:pt x="2215092" y="1346390"/>
                  <a:pt x="2362200" y="1365440"/>
                </a:cubicBezTo>
                <a:cubicBezTo>
                  <a:pt x="2509308" y="1384490"/>
                  <a:pt x="2559050" y="1382373"/>
                  <a:pt x="2717800" y="1486090"/>
                </a:cubicBezTo>
                <a:cubicBezTo>
                  <a:pt x="2876550" y="1589807"/>
                  <a:pt x="3200400" y="1889315"/>
                  <a:pt x="3314700" y="1987740"/>
                </a:cubicBezTo>
                <a:cubicBezTo>
                  <a:pt x="3429000" y="2086165"/>
                  <a:pt x="3468158" y="1976098"/>
                  <a:pt x="3403600" y="2076640"/>
                </a:cubicBezTo>
                <a:cubicBezTo>
                  <a:pt x="3339042" y="2177182"/>
                  <a:pt x="3133196" y="2384086"/>
                  <a:pt x="2927350" y="259099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411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Spatial Data</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1"/>
                <a:ext cx="8229600" cy="2667000"/>
              </a:xfrm>
            </p:spPr>
            <p:txBody>
              <a:bodyPr>
                <a:normAutofit lnSpcReduction="10000"/>
              </a:bodyPr>
              <a:lstStyle/>
              <a:p>
                <a:r>
                  <a:rPr lang="en-US" altLang="zh-CN" dirty="0" smtClean="0"/>
                  <a:t>Road network: G=(V, E)</a:t>
                </a:r>
              </a:p>
              <a:p>
                <a:pPr lvl="1"/>
                <a:r>
                  <a:rPr lang="en-US" altLang="zh-CN" sz="2400" dirty="0" smtClean="0"/>
                  <a:t>V is a set of nodes</a:t>
                </a:r>
              </a:p>
              <a:p>
                <a:pPr lvl="1"/>
                <a:r>
                  <a:rPr lang="en-US" altLang="zh-CN" sz="2400" dirty="0" smtClean="0"/>
                  <a:t>E is a set of road segments</a:t>
                </a:r>
              </a:p>
              <a:p>
                <a:pPr lvl="1"/>
                <a14:m>
                  <m:oMath xmlns:m="http://schemas.openxmlformats.org/officeDocument/2006/math">
                    <m:r>
                      <a:rPr lang="en-US" altLang="zh-CN" sz="2400" b="0" i="1" smtClean="0">
                        <a:latin typeface="Cambria Math"/>
                      </a:rPr>
                      <m:t>𝑒</m:t>
                    </m:r>
                    <m:r>
                      <a:rPr lang="en-US" altLang="zh-CN" sz="2400" b="0" i="1" smtClean="0">
                        <a:latin typeface="Cambria Math"/>
                        <a:ea typeface="Cambria Math"/>
                      </a:rPr>
                      <m:t>∈</m:t>
                    </m:r>
                    <m:r>
                      <a:rPr lang="en-US" altLang="zh-CN" sz="2400" b="0" i="1" smtClean="0">
                        <a:latin typeface="Cambria Math"/>
                        <a:ea typeface="Cambria Math"/>
                      </a:rPr>
                      <m:t>𝐸</m:t>
                    </m:r>
                  </m:oMath>
                </a14:m>
                <a:r>
                  <a:rPr lang="en-US" altLang="zh-CN" sz="2400" dirty="0" smtClean="0"/>
                  <a:t>, consists of two terminal nodes and a sequence of intermediate points describing the segment with a polyline</a:t>
                </a:r>
              </a:p>
              <a:p>
                <a:pPr lvl="1"/>
                <a:r>
                  <a:rPr lang="en-US" altLang="zh-CN" sz="2400" dirty="0" smtClean="0"/>
                  <a:t>Properties: </a:t>
                </a:r>
                <a14:m>
                  <m:oMath xmlns:m="http://schemas.openxmlformats.org/officeDocument/2006/math">
                    <m:r>
                      <a:rPr lang="en-US" altLang="zh-CN" sz="2400" i="1">
                        <a:latin typeface="Cambria Math"/>
                      </a:rPr>
                      <m:t>𝑒</m:t>
                    </m:r>
                    <m:r>
                      <a:rPr lang="en-US" altLang="zh-CN" sz="2400" b="0" i="1" smtClean="0">
                        <a:latin typeface="Cambria Math"/>
                      </a:rPr>
                      <m:t>.</m:t>
                    </m:r>
                    <m:r>
                      <a:rPr lang="en-US" altLang="zh-CN" sz="2400" b="0" i="1" smtClean="0">
                        <a:latin typeface="Cambria Math"/>
                      </a:rPr>
                      <m:t>𝑙𝑒𝑛</m:t>
                    </m:r>
                  </m:oMath>
                </a14:m>
                <a:r>
                  <a:rPr lang="en-US" altLang="zh-CN" sz="2400" i="1" dirty="0" smtClean="0"/>
                  <a:t>, </a:t>
                </a:r>
                <a14:m>
                  <m:oMath xmlns:m="http://schemas.openxmlformats.org/officeDocument/2006/math">
                    <m:r>
                      <a:rPr lang="en-US" altLang="zh-CN" sz="2400" i="1">
                        <a:latin typeface="Cambria Math"/>
                      </a:rPr>
                      <m:t>𝑒</m:t>
                    </m:r>
                    <m:r>
                      <a:rPr lang="en-US" altLang="zh-CN" sz="2400" i="1">
                        <a:latin typeface="Cambria Math"/>
                      </a:rPr>
                      <m:t>.</m:t>
                    </m:r>
                    <m:r>
                      <a:rPr lang="en-US" altLang="zh-CN" sz="2400" b="0" i="1" smtClean="0">
                        <a:latin typeface="Cambria Math"/>
                      </a:rPr>
                      <m:t>𝑑𝑖𝑟</m:t>
                    </m:r>
                  </m:oMath>
                </a14:m>
                <a:r>
                  <a:rPr lang="en-US" altLang="zh-CN" sz="2400" i="1" dirty="0" smtClean="0"/>
                  <a:t>, </a:t>
                </a:r>
                <a14:m>
                  <m:oMath xmlns:m="http://schemas.openxmlformats.org/officeDocument/2006/math">
                    <m:r>
                      <a:rPr lang="en-US" altLang="zh-CN" sz="2400" i="1">
                        <a:latin typeface="Cambria Math"/>
                      </a:rPr>
                      <m:t>𝑒</m:t>
                    </m:r>
                    <m:r>
                      <a:rPr lang="en-US" altLang="zh-CN" sz="2400" i="1">
                        <a:latin typeface="Cambria Math"/>
                      </a:rPr>
                      <m:t>.</m:t>
                    </m:r>
                    <m:r>
                      <a:rPr lang="en-US" altLang="zh-CN" sz="2400" b="0" i="1" smtClean="0">
                        <a:latin typeface="Cambria Math"/>
                      </a:rPr>
                      <m:t>𝑙𝑎𝑛𝑒𝑠</m:t>
                    </m:r>
                  </m:oMath>
                </a14:m>
                <a:endParaRPr lang="zh-CN" alt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1"/>
                <a:ext cx="8229600" cy="2667000"/>
              </a:xfrm>
              <a:blipFill rotWithShape="0">
                <a:blip r:embed="rId2"/>
                <a:stretch>
                  <a:fillRect l="-1704" t="-4805" r="-667"/>
                </a:stretch>
              </a:blipFill>
            </p:spPr>
            <p:txBody>
              <a:bodyPr/>
              <a:lstStyle/>
              <a:p>
                <a:r>
                  <a:rPr lang="en-US">
                    <a:noFill/>
                  </a:rPr>
                  <a:t> </a:t>
                </a:r>
              </a:p>
            </p:txBody>
          </p:sp>
        </mc:Fallback>
      </mc:AlternateContent>
      <p:pic>
        <p:nvPicPr>
          <p:cNvPr id="4" name="Picture 3"/>
          <p:cNvPicPr/>
          <p:nvPr/>
        </p:nvPicPr>
        <p:blipFill>
          <a:blip r:embed="rId3" cstate="print"/>
          <a:srcRect r="3942" b="8571"/>
          <a:stretch>
            <a:fillRect/>
          </a:stretch>
        </p:blipFill>
        <p:spPr bwMode="auto">
          <a:xfrm>
            <a:off x="2438400" y="4495800"/>
            <a:ext cx="4191000" cy="1905000"/>
          </a:xfrm>
          <a:prstGeom prst="rect">
            <a:avLst/>
          </a:prstGeom>
          <a:noFill/>
          <a:ln w="9525">
            <a:noFill/>
            <a:miter lim="800000"/>
            <a:headEnd/>
            <a:tailEnd/>
          </a:ln>
        </p:spPr>
      </p:pic>
    </p:spTree>
    <p:extLst>
      <p:ext uri="{BB962C8B-B14F-4D97-AF65-F5344CB8AC3E}">
        <p14:creationId xmlns:p14="http://schemas.microsoft.com/office/powerpoint/2010/main" val="24128275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Map-Matching</a:t>
            </a:r>
            <a:endParaRPr lang="zh-CN" altLang="en-US" dirty="0"/>
          </a:p>
        </p:txBody>
      </p:sp>
      <p:sp>
        <p:nvSpPr>
          <p:cNvPr id="3" name="Content Placeholder 2"/>
          <p:cNvSpPr>
            <a:spLocks noGrp="1"/>
          </p:cNvSpPr>
          <p:nvPr>
            <p:ph idx="1"/>
          </p:nvPr>
        </p:nvSpPr>
        <p:spPr/>
        <p:txBody>
          <a:bodyPr>
            <a:normAutofit/>
          </a:bodyPr>
          <a:lstStyle/>
          <a:p>
            <a:r>
              <a:rPr lang="en-US" altLang="zh-CN" dirty="0" smtClean="0"/>
              <a:t>Why it is important</a:t>
            </a:r>
          </a:p>
          <a:p>
            <a:pPr lvl="1"/>
            <a:r>
              <a:rPr lang="en-US" altLang="zh-CN" sz="2400" dirty="0"/>
              <a:t>A fundamental step in many transportation applications</a:t>
            </a:r>
          </a:p>
          <a:p>
            <a:pPr lvl="2"/>
            <a:r>
              <a:rPr lang="en-US" altLang="zh-CN" sz="1600" dirty="0"/>
              <a:t>Navigation and driving</a:t>
            </a:r>
          </a:p>
          <a:p>
            <a:pPr lvl="2"/>
            <a:r>
              <a:rPr lang="en-US" altLang="zh-CN" sz="1600" dirty="0"/>
              <a:t>Traffic analysis</a:t>
            </a:r>
          </a:p>
          <a:p>
            <a:pPr lvl="2"/>
            <a:r>
              <a:rPr lang="en-US" altLang="zh-CN" sz="1600" dirty="0"/>
              <a:t>Taxi dispatching and recommendations </a:t>
            </a:r>
          </a:p>
          <a:p>
            <a:pPr lvl="1"/>
            <a:r>
              <a:rPr lang="en-US" altLang="zh-CN" sz="2400" dirty="0" smtClean="0"/>
              <a:t>Examples: </a:t>
            </a:r>
          </a:p>
          <a:p>
            <a:pPr lvl="2"/>
            <a:r>
              <a:rPr lang="en-US" altLang="zh-CN" sz="1800" dirty="0" smtClean="0"/>
              <a:t>Find the vehicles passing Nanjing road</a:t>
            </a:r>
          </a:p>
          <a:p>
            <a:pPr lvl="2"/>
            <a:r>
              <a:rPr lang="en-US" altLang="zh-CN" sz="1800" dirty="0" smtClean="0"/>
              <a:t>Calculate the average travel time from Tsinghua to MSRA campus</a:t>
            </a:r>
          </a:p>
          <a:p>
            <a:pPr lvl="2"/>
            <a:r>
              <a:rPr lang="en-US" altLang="zh-CN" sz="1800" dirty="0" smtClean="0"/>
              <a:t>When will the NO. 53 bus arrive at SJUT stop?</a:t>
            </a:r>
          </a:p>
          <a:p>
            <a:pPr lvl="2"/>
            <a:r>
              <a:rPr lang="en-US" altLang="zh-CN" sz="1800" dirty="0" smtClean="0"/>
              <a:t>….</a:t>
            </a:r>
            <a:endParaRPr lang="en-US" altLang="zh-CN" sz="2000" dirty="0" smtClean="0"/>
          </a:p>
        </p:txBody>
      </p:sp>
    </p:spTree>
    <p:extLst>
      <p:ext uri="{BB962C8B-B14F-4D97-AF65-F5344CB8AC3E}">
        <p14:creationId xmlns:p14="http://schemas.microsoft.com/office/powerpoint/2010/main" val="28268313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altLang="zh-CN" dirty="0"/>
              <a:t>Map-Matching</a:t>
            </a:r>
            <a:endParaRPr lang="zh-CN" altLang="en-US" dirty="0"/>
          </a:p>
        </p:txBody>
      </p:sp>
      <p:sp>
        <p:nvSpPr>
          <p:cNvPr id="3" name="Content Placeholder 2"/>
          <p:cNvSpPr>
            <a:spLocks noGrp="1"/>
          </p:cNvSpPr>
          <p:nvPr>
            <p:ph idx="1"/>
          </p:nvPr>
        </p:nvSpPr>
        <p:spPr>
          <a:xfrm>
            <a:off x="457200" y="1447800"/>
            <a:ext cx="8229600" cy="4525963"/>
          </a:xfrm>
        </p:spPr>
        <p:txBody>
          <a:bodyPr>
            <a:normAutofit/>
          </a:bodyPr>
          <a:lstStyle/>
          <a:p>
            <a:r>
              <a:rPr lang="en-US" altLang="zh-CN" sz="2800" dirty="0" smtClean="0"/>
              <a:t>Why difficult</a:t>
            </a:r>
          </a:p>
        </p:txBody>
      </p:sp>
      <p:pic>
        <p:nvPicPr>
          <p:cNvPr id="4" name="Picture 3" descr="D:\papers\paper since join MSRA\published paper\Ubicomp 2011\Urban planning\images\road_new_1-3.bmp"/>
          <p:cNvPicPr>
            <a:picLocks noChangeAspect="1" noChangeArrowheads="1"/>
          </p:cNvPicPr>
          <p:nvPr/>
        </p:nvPicPr>
        <p:blipFill rotWithShape="1">
          <a:blip r:embed="rId2">
            <a:extLst>
              <a:ext uri="{28A0092B-C50C-407E-A947-70E740481C1C}">
                <a14:useLocalDpi xmlns:a14="http://schemas.microsoft.com/office/drawing/2010/main" val="0"/>
              </a:ext>
            </a:extLst>
          </a:blip>
          <a:srcRect l="43140" t="1" r="23739" b="67254"/>
          <a:stretch/>
        </p:blipFill>
        <p:spPr bwMode="auto">
          <a:xfrm>
            <a:off x="304800" y="3149601"/>
            <a:ext cx="4102100" cy="340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777588" y="372110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Oval 5"/>
          <p:cNvSpPr/>
          <p:nvPr/>
        </p:nvSpPr>
        <p:spPr>
          <a:xfrm>
            <a:off x="1844388" y="383540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Oval 6"/>
          <p:cNvSpPr/>
          <p:nvPr/>
        </p:nvSpPr>
        <p:spPr>
          <a:xfrm>
            <a:off x="2453988" y="3978276"/>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Oval 7"/>
          <p:cNvSpPr/>
          <p:nvPr/>
        </p:nvSpPr>
        <p:spPr>
          <a:xfrm>
            <a:off x="2590800" y="513080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8"/>
          <p:cNvSpPr/>
          <p:nvPr/>
        </p:nvSpPr>
        <p:spPr>
          <a:xfrm>
            <a:off x="2477800" y="454025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9"/>
          <p:cNvSpPr/>
          <p:nvPr/>
        </p:nvSpPr>
        <p:spPr>
          <a:xfrm>
            <a:off x="3520788" y="535940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val 10"/>
          <p:cNvSpPr/>
          <p:nvPr/>
        </p:nvSpPr>
        <p:spPr>
          <a:xfrm>
            <a:off x="3825588" y="612140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11"/>
          <p:cNvSpPr/>
          <p:nvPr/>
        </p:nvSpPr>
        <p:spPr>
          <a:xfrm>
            <a:off x="1310988" y="379730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2"/>
          <p:cNvSpPr/>
          <p:nvPr/>
        </p:nvSpPr>
        <p:spPr>
          <a:xfrm>
            <a:off x="2453988" y="4978400"/>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p:cNvSpPr/>
          <p:nvPr/>
        </p:nvSpPr>
        <p:spPr>
          <a:xfrm>
            <a:off x="3977988" y="5754690"/>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4"/>
          <p:cNvSpPr/>
          <p:nvPr/>
        </p:nvSpPr>
        <p:spPr>
          <a:xfrm>
            <a:off x="2225388" y="379730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Oval 15"/>
          <p:cNvSpPr/>
          <p:nvPr/>
        </p:nvSpPr>
        <p:spPr>
          <a:xfrm>
            <a:off x="3063588" y="513080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16"/>
          <p:cNvSpPr/>
          <p:nvPr/>
        </p:nvSpPr>
        <p:spPr>
          <a:xfrm>
            <a:off x="714088" y="3835211"/>
            <a:ext cx="3434660" cy="2590990"/>
          </a:xfrm>
          <a:custGeom>
            <a:avLst/>
            <a:gdLst>
              <a:gd name="connsiteX0" fmla="*/ 0 w 3434660"/>
              <a:gd name="connsiteY0" fmla="*/ 190 h 2590990"/>
              <a:gd name="connsiteX1" fmla="*/ 1276350 w 3434660"/>
              <a:gd name="connsiteY1" fmla="*/ 6540 h 2590990"/>
              <a:gd name="connsiteX2" fmla="*/ 1790700 w 3434660"/>
              <a:gd name="connsiteY2" fmla="*/ 31940 h 2590990"/>
              <a:gd name="connsiteX3" fmla="*/ 1771650 w 3434660"/>
              <a:gd name="connsiteY3" fmla="*/ 343090 h 2590990"/>
              <a:gd name="connsiteX4" fmla="*/ 1803400 w 3434660"/>
              <a:gd name="connsiteY4" fmla="*/ 730440 h 2590990"/>
              <a:gd name="connsiteX5" fmla="*/ 1803400 w 3434660"/>
              <a:gd name="connsiteY5" fmla="*/ 1200340 h 2590990"/>
              <a:gd name="connsiteX6" fmla="*/ 1835150 w 3434660"/>
              <a:gd name="connsiteY6" fmla="*/ 1371790 h 2590990"/>
              <a:gd name="connsiteX7" fmla="*/ 2362200 w 3434660"/>
              <a:gd name="connsiteY7" fmla="*/ 1365440 h 2590990"/>
              <a:gd name="connsiteX8" fmla="*/ 2717800 w 3434660"/>
              <a:gd name="connsiteY8" fmla="*/ 1486090 h 2590990"/>
              <a:gd name="connsiteX9" fmla="*/ 3314700 w 3434660"/>
              <a:gd name="connsiteY9" fmla="*/ 1987740 h 2590990"/>
              <a:gd name="connsiteX10" fmla="*/ 3403600 w 3434660"/>
              <a:gd name="connsiteY10" fmla="*/ 2076640 h 2590990"/>
              <a:gd name="connsiteX11" fmla="*/ 2927350 w 3434660"/>
              <a:gd name="connsiteY11" fmla="*/ 2590990 h 259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34660" h="2590990">
                <a:moveTo>
                  <a:pt x="0" y="190"/>
                </a:moveTo>
                <a:lnTo>
                  <a:pt x="1276350" y="6540"/>
                </a:lnTo>
                <a:cubicBezTo>
                  <a:pt x="1574800" y="11832"/>
                  <a:pt x="1708150" y="-24152"/>
                  <a:pt x="1790700" y="31940"/>
                </a:cubicBezTo>
                <a:cubicBezTo>
                  <a:pt x="1873250" y="88032"/>
                  <a:pt x="1769533" y="226673"/>
                  <a:pt x="1771650" y="343090"/>
                </a:cubicBezTo>
                <a:cubicBezTo>
                  <a:pt x="1773767" y="459507"/>
                  <a:pt x="1798108" y="587565"/>
                  <a:pt x="1803400" y="730440"/>
                </a:cubicBezTo>
                <a:cubicBezTo>
                  <a:pt x="1808692" y="873315"/>
                  <a:pt x="1798108" y="1093448"/>
                  <a:pt x="1803400" y="1200340"/>
                </a:cubicBezTo>
                <a:cubicBezTo>
                  <a:pt x="1808692" y="1307232"/>
                  <a:pt x="1742017" y="1344273"/>
                  <a:pt x="1835150" y="1371790"/>
                </a:cubicBezTo>
                <a:cubicBezTo>
                  <a:pt x="1928283" y="1399307"/>
                  <a:pt x="2215092" y="1346390"/>
                  <a:pt x="2362200" y="1365440"/>
                </a:cubicBezTo>
                <a:cubicBezTo>
                  <a:pt x="2509308" y="1384490"/>
                  <a:pt x="2559050" y="1382373"/>
                  <a:pt x="2717800" y="1486090"/>
                </a:cubicBezTo>
                <a:cubicBezTo>
                  <a:pt x="2876550" y="1589807"/>
                  <a:pt x="3200400" y="1889315"/>
                  <a:pt x="3314700" y="1987740"/>
                </a:cubicBezTo>
                <a:cubicBezTo>
                  <a:pt x="3429000" y="2086165"/>
                  <a:pt x="3468158" y="1976098"/>
                  <a:pt x="3403600" y="2076640"/>
                </a:cubicBezTo>
                <a:cubicBezTo>
                  <a:pt x="3339042" y="2177182"/>
                  <a:pt x="3133196" y="2384086"/>
                  <a:pt x="2927350" y="259099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Picture 17" descr="D:\papers\paper since join MSRA\published paper\Ubicomp 2011\Urban planning\images\road_new_1-3.bmp"/>
          <p:cNvPicPr>
            <a:picLocks noChangeAspect="1" noChangeArrowheads="1"/>
          </p:cNvPicPr>
          <p:nvPr/>
        </p:nvPicPr>
        <p:blipFill rotWithShape="1">
          <a:blip r:embed="rId2">
            <a:extLst>
              <a:ext uri="{28A0092B-C50C-407E-A947-70E740481C1C}">
                <a14:useLocalDpi xmlns:a14="http://schemas.microsoft.com/office/drawing/2010/main" val="0"/>
              </a:ext>
            </a:extLst>
          </a:blip>
          <a:srcRect l="43140" t="1" r="23739" b="67254"/>
          <a:stretch/>
        </p:blipFill>
        <p:spPr bwMode="auto">
          <a:xfrm>
            <a:off x="4648200" y="3149601"/>
            <a:ext cx="4102100" cy="340359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5120988" y="3721101"/>
            <a:ext cx="3124200" cy="2476500"/>
            <a:chOff x="5120988" y="3721101"/>
            <a:chExt cx="3124200" cy="2476500"/>
          </a:xfrm>
        </p:grpSpPr>
        <p:sp>
          <p:nvSpPr>
            <p:cNvPr id="19" name="Oval 18"/>
            <p:cNvSpPr/>
            <p:nvPr/>
          </p:nvSpPr>
          <p:spPr>
            <a:xfrm>
              <a:off x="5120988" y="372110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Oval 19"/>
            <p:cNvSpPr/>
            <p:nvPr/>
          </p:nvSpPr>
          <p:spPr>
            <a:xfrm>
              <a:off x="6187788" y="383540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Oval 21"/>
            <p:cNvSpPr/>
            <p:nvPr/>
          </p:nvSpPr>
          <p:spPr>
            <a:xfrm>
              <a:off x="7391400" y="513080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val 22"/>
            <p:cNvSpPr/>
            <p:nvPr/>
          </p:nvSpPr>
          <p:spPr>
            <a:xfrm>
              <a:off x="6821200" y="4546600"/>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Oval 24"/>
            <p:cNvSpPr/>
            <p:nvPr/>
          </p:nvSpPr>
          <p:spPr>
            <a:xfrm>
              <a:off x="8168988" y="612140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Freeform 32"/>
          <p:cNvSpPr/>
          <p:nvPr/>
        </p:nvSpPr>
        <p:spPr>
          <a:xfrm>
            <a:off x="5111750" y="3829050"/>
            <a:ext cx="3334874" cy="2292350"/>
          </a:xfrm>
          <a:custGeom>
            <a:avLst/>
            <a:gdLst>
              <a:gd name="connsiteX0" fmla="*/ 0 w 3334874"/>
              <a:gd name="connsiteY0" fmla="*/ 0 h 2292350"/>
              <a:gd name="connsiteX1" fmla="*/ 1098550 w 3334874"/>
              <a:gd name="connsiteY1" fmla="*/ 19050 h 2292350"/>
              <a:gd name="connsiteX2" fmla="*/ 1282700 w 3334874"/>
              <a:gd name="connsiteY2" fmla="*/ 25400 h 2292350"/>
              <a:gd name="connsiteX3" fmla="*/ 1289050 w 3334874"/>
              <a:gd name="connsiteY3" fmla="*/ 171450 h 2292350"/>
              <a:gd name="connsiteX4" fmla="*/ 1308100 w 3334874"/>
              <a:gd name="connsiteY4" fmla="*/ 273050 h 2292350"/>
              <a:gd name="connsiteX5" fmla="*/ 1282700 w 3334874"/>
              <a:gd name="connsiteY5" fmla="*/ 412750 h 2292350"/>
              <a:gd name="connsiteX6" fmla="*/ 1238250 w 3334874"/>
              <a:gd name="connsiteY6" fmla="*/ 520700 h 2292350"/>
              <a:gd name="connsiteX7" fmla="*/ 1225550 w 3334874"/>
              <a:gd name="connsiteY7" fmla="*/ 654050 h 2292350"/>
              <a:gd name="connsiteX8" fmla="*/ 1263650 w 3334874"/>
              <a:gd name="connsiteY8" fmla="*/ 825500 h 2292350"/>
              <a:gd name="connsiteX9" fmla="*/ 1733550 w 3334874"/>
              <a:gd name="connsiteY9" fmla="*/ 812800 h 2292350"/>
              <a:gd name="connsiteX10" fmla="*/ 1752600 w 3334874"/>
              <a:gd name="connsiteY10" fmla="*/ 1035050 h 2292350"/>
              <a:gd name="connsiteX11" fmla="*/ 1746250 w 3334874"/>
              <a:gd name="connsiteY11" fmla="*/ 1276350 h 2292350"/>
              <a:gd name="connsiteX12" fmla="*/ 1746250 w 3334874"/>
              <a:gd name="connsiteY12" fmla="*/ 1371600 h 2292350"/>
              <a:gd name="connsiteX13" fmla="*/ 2000250 w 3334874"/>
              <a:gd name="connsiteY13" fmla="*/ 1377950 h 2292350"/>
              <a:gd name="connsiteX14" fmla="*/ 2260600 w 3334874"/>
              <a:gd name="connsiteY14" fmla="*/ 1358900 h 2292350"/>
              <a:gd name="connsiteX15" fmla="*/ 2451100 w 3334874"/>
              <a:gd name="connsiteY15" fmla="*/ 1371600 h 2292350"/>
              <a:gd name="connsiteX16" fmla="*/ 2641600 w 3334874"/>
              <a:gd name="connsiteY16" fmla="*/ 1485900 h 2292350"/>
              <a:gd name="connsiteX17" fmla="*/ 3035300 w 3334874"/>
              <a:gd name="connsiteY17" fmla="*/ 1771650 h 2292350"/>
              <a:gd name="connsiteX18" fmla="*/ 3333750 w 3334874"/>
              <a:gd name="connsiteY18" fmla="*/ 2063750 h 2292350"/>
              <a:gd name="connsiteX19" fmla="*/ 3117850 w 3334874"/>
              <a:gd name="connsiteY19" fmla="*/ 2292350 h 229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4874" h="2292350">
                <a:moveTo>
                  <a:pt x="0" y="0"/>
                </a:moveTo>
                <a:lnTo>
                  <a:pt x="1098550" y="19050"/>
                </a:lnTo>
                <a:cubicBezTo>
                  <a:pt x="1312333" y="23283"/>
                  <a:pt x="1250950" y="0"/>
                  <a:pt x="1282700" y="25400"/>
                </a:cubicBezTo>
                <a:cubicBezTo>
                  <a:pt x="1314450" y="50800"/>
                  <a:pt x="1284817" y="130175"/>
                  <a:pt x="1289050" y="171450"/>
                </a:cubicBezTo>
                <a:cubicBezTo>
                  <a:pt x="1293283" y="212725"/>
                  <a:pt x="1309158" y="232833"/>
                  <a:pt x="1308100" y="273050"/>
                </a:cubicBezTo>
                <a:cubicBezTo>
                  <a:pt x="1307042" y="313267"/>
                  <a:pt x="1294342" y="371475"/>
                  <a:pt x="1282700" y="412750"/>
                </a:cubicBezTo>
                <a:cubicBezTo>
                  <a:pt x="1271058" y="454025"/>
                  <a:pt x="1247775" y="480483"/>
                  <a:pt x="1238250" y="520700"/>
                </a:cubicBezTo>
                <a:cubicBezTo>
                  <a:pt x="1228725" y="560917"/>
                  <a:pt x="1221317" y="603250"/>
                  <a:pt x="1225550" y="654050"/>
                </a:cubicBezTo>
                <a:cubicBezTo>
                  <a:pt x="1229783" y="704850"/>
                  <a:pt x="1178983" y="799042"/>
                  <a:pt x="1263650" y="825500"/>
                </a:cubicBezTo>
                <a:cubicBezTo>
                  <a:pt x="1348317" y="851958"/>
                  <a:pt x="1652058" y="777875"/>
                  <a:pt x="1733550" y="812800"/>
                </a:cubicBezTo>
                <a:cubicBezTo>
                  <a:pt x="1815042" y="847725"/>
                  <a:pt x="1750483" y="957792"/>
                  <a:pt x="1752600" y="1035050"/>
                </a:cubicBezTo>
                <a:cubicBezTo>
                  <a:pt x="1754717" y="1112308"/>
                  <a:pt x="1747308" y="1220258"/>
                  <a:pt x="1746250" y="1276350"/>
                </a:cubicBezTo>
                <a:cubicBezTo>
                  <a:pt x="1745192" y="1332442"/>
                  <a:pt x="1703917" y="1354667"/>
                  <a:pt x="1746250" y="1371600"/>
                </a:cubicBezTo>
                <a:cubicBezTo>
                  <a:pt x="1788583" y="1388533"/>
                  <a:pt x="1914525" y="1380067"/>
                  <a:pt x="2000250" y="1377950"/>
                </a:cubicBezTo>
                <a:cubicBezTo>
                  <a:pt x="2085975" y="1375833"/>
                  <a:pt x="2185458" y="1359958"/>
                  <a:pt x="2260600" y="1358900"/>
                </a:cubicBezTo>
                <a:cubicBezTo>
                  <a:pt x="2335742" y="1357842"/>
                  <a:pt x="2387600" y="1350433"/>
                  <a:pt x="2451100" y="1371600"/>
                </a:cubicBezTo>
                <a:cubicBezTo>
                  <a:pt x="2514600" y="1392767"/>
                  <a:pt x="2544233" y="1419225"/>
                  <a:pt x="2641600" y="1485900"/>
                </a:cubicBezTo>
                <a:cubicBezTo>
                  <a:pt x="2738967" y="1552575"/>
                  <a:pt x="2919942" y="1675342"/>
                  <a:pt x="3035300" y="1771650"/>
                </a:cubicBezTo>
                <a:cubicBezTo>
                  <a:pt x="3150658" y="1867958"/>
                  <a:pt x="3319992" y="1976967"/>
                  <a:pt x="3333750" y="2063750"/>
                </a:cubicBezTo>
                <a:cubicBezTo>
                  <a:pt x="3347508" y="2150533"/>
                  <a:pt x="3232679" y="2221441"/>
                  <a:pt x="3117850" y="2292350"/>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4"/>
          <p:cNvSpPr/>
          <p:nvPr/>
        </p:nvSpPr>
        <p:spPr>
          <a:xfrm>
            <a:off x="5149850" y="3810000"/>
            <a:ext cx="3048000" cy="2618791"/>
          </a:xfrm>
          <a:custGeom>
            <a:avLst/>
            <a:gdLst>
              <a:gd name="connsiteX0" fmla="*/ 0 w 3048000"/>
              <a:gd name="connsiteY0" fmla="*/ 0 h 2618791"/>
              <a:gd name="connsiteX1" fmla="*/ 1549400 w 3048000"/>
              <a:gd name="connsiteY1" fmla="*/ 31750 h 2618791"/>
              <a:gd name="connsiteX2" fmla="*/ 1701800 w 3048000"/>
              <a:gd name="connsiteY2" fmla="*/ 25400 h 2618791"/>
              <a:gd name="connsiteX3" fmla="*/ 1708150 w 3048000"/>
              <a:gd name="connsiteY3" fmla="*/ 247650 h 2618791"/>
              <a:gd name="connsiteX4" fmla="*/ 1689100 w 3048000"/>
              <a:gd name="connsiteY4" fmla="*/ 482600 h 2618791"/>
              <a:gd name="connsiteX5" fmla="*/ 1689100 w 3048000"/>
              <a:gd name="connsiteY5" fmla="*/ 666750 h 2618791"/>
              <a:gd name="connsiteX6" fmla="*/ 1708150 w 3048000"/>
              <a:gd name="connsiteY6" fmla="*/ 819150 h 2618791"/>
              <a:gd name="connsiteX7" fmla="*/ 1708150 w 3048000"/>
              <a:gd name="connsiteY7" fmla="*/ 958850 h 2618791"/>
              <a:gd name="connsiteX8" fmla="*/ 1771650 w 3048000"/>
              <a:gd name="connsiteY8" fmla="*/ 990600 h 2618791"/>
              <a:gd name="connsiteX9" fmla="*/ 1993900 w 3048000"/>
              <a:gd name="connsiteY9" fmla="*/ 984250 h 2618791"/>
              <a:gd name="connsiteX10" fmla="*/ 2247900 w 3048000"/>
              <a:gd name="connsiteY10" fmla="*/ 1009650 h 2618791"/>
              <a:gd name="connsiteX11" fmla="*/ 2305050 w 3048000"/>
              <a:gd name="connsiteY11" fmla="*/ 1022350 h 2618791"/>
              <a:gd name="connsiteX12" fmla="*/ 2317750 w 3048000"/>
              <a:gd name="connsiteY12" fmla="*/ 1136650 h 2618791"/>
              <a:gd name="connsiteX13" fmla="*/ 2324100 w 3048000"/>
              <a:gd name="connsiteY13" fmla="*/ 1282700 h 2618791"/>
              <a:gd name="connsiteX14" fmla="*/ 2311400 w 3048000"/>
              <a:gd name="connsiteY14" fmla="*/ 1352550 h 2618791"/>
              <a:gd name="connsiteX15" fmla="*/ 2336800 w 3048000"/>
              <a:gd name="connsiteY15" fmla="*/ 1390650 h 2618791"/>
              <a:gd name="connsiteX16" fmla="*/ 2495550 w 3048000"/>
              <a:gd name="connsiteY16" fmla="*/ 1428750 h 2618791"/>
              <a:gd name="connsiteX17" fmla="*/ 2235200 w 3048000"/>
              <a:gd name="connsiteY17" fmla="*/ 1885950 h 2618791"/>
              <a:gd name="connsiteX18" fmla="*/ 2165350 w 3048000"/>
              <a:gd name="connsiteY18" fmla="*/ 2076450 h 2618791"/>
              <a:gd name="connsiteX19" fmla="*/ 2159000 w 3048000"/>
              <a:gd name="connsiteY19" fmla="*/ 2133600 h 2618791"/>
              <a:gd name="connsiteX20" fmla="*/ 2247900 w 3048000"/>
              <a:gd name="connsiteY20" fmla="*/ 2159000 h 2618791"/>
              <a:gd name="connsiteX21" fmla="*/ 2400300 w 3048000"/>
              <a:gd name="connsiteY21" fmla="*/ 2228850 h 2618791"/>
              <a:gd name="connsiteX22" fmla="*/ 2584450 w 3048000"/>
              <a:gd name="connsiteY22" fmla="*/ 2393950 h 2618791"/>
              <a:gd name="connsiteX23" fmla="*/ 2838450 w 3048000"/>
              <a:gd name="connsiteY23" fmla="*/ 2616200 h 2618791"/>
              <a:gd name="connsiteX24" fmla="*/ 2952750 w 3048000"/>
              <a:gd name="connsiteY24" fmla="*/ 2508250 h 2618791"/>
              <a:gd name="connsiteX25" fmla="*/ 3048000 w 3048000"/>
              <a:gd name="connsiteY25" fmla="*/ 2400300 h 261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48000" h="2618791">
                <a:moveTo>
                  <a:pt x="0" y="0"/>
                </a:moveTo>
                <a:lnTo>
                  <a:pt x="1549400" y="31750"/>
                </a:lnTo>
                <a:cubicBezTo>
                  <a:pt x="1833033" y="35983"/>
                  <a:pt x="1675342" y="-10583"/>
                  <a:pt x="1701800" y="25400"/>
                </a:cubicBezTo>
                <a:cubicBezTo>
                  <a:pt x="1728258" y="61383"/>
                  <a:pt x="1710267" y="171450"/>
                  <a:pt x="1708150" y="247650"/>
                </a:cubicBezTo>
                <a:cubicBezTo>
                  <a:pt x="1706033" y="323850"/>
                  <a:pt x="1692275" y="412750"/>
                  <a:pt x="1689100" y="482600"/>
                </a:cubicBezTo>
                <a:cubicBezTo>
                  <a:pt x="1685925" y="552450"/>
                  <a:pt x="1685925" y="610658"/>
                  <a:pt x="1689100" y="666750"/>
                </a:cubicBezTo>
                <a:cubicBezTo>
                  <a:pt x="1692275" y="722842"/>
                  <a:pt x="1704975" y="770467"/>
                  <a:pt x="1708150" y="819150"/>
                </a:cubicBezTo>
                <a:cubicBezTo>
                  <a:pt x="1711325" y="867833"/>
                  <a:pt x="1697567" y="930275"/>
                  <a:pt x="1708150" y="958850"/>
                </a:cubicBezTo>
                <a:cubicBezTo>
                  <a:pt x="1718733" y="987425"/>
                  <a:pt x="1724025" y="986367"/>
                  <a:pt x="1771650" y="990600"/>
                </a:cubicBezTo>
                <a:cubicBezTo>
                  <a:pt x="1819275" y="994833"/>
                  <a:pt x="1914525" y="981075"/>
                  <a:pt x="1993900" y="984250"/>
                </a:cubicBezTo>
                <a:cubicBezTo>
                  <a:pt x="2073275" y="987425"/>
                  <a:pt x="2196042" y="1003300"/>
                  <a:pt x="2247900" y="1009650"/>
                </a:cubicBezTo>
                <a:cubicBezTo>
                  <a:pt x="2299758" y="1016000"/>
                  <a:pt x="2293408" y="1001183"/>
                  <a:pt x="2305050" y="1022350"/>
                </a:cubicBezTo>
                <a:cubicBezTo>
                  <a:pt x="2316692" y="1043517"/>
                  <a:pt x="2314575" y="1093258"/>
                  <a:pt x="2317750" y="1136650"/>
                </a:cubicBezTo>
                <a:cubicBezTo>
                  <a:pt x="2320925" y="1180042"/>
                  <a:pt x="2325158" y="1246717"/>
                  <a:pt x="2324100" y="1282700"/>
                </a:cubicBezTo>
                <a:cubicBezTo>
                  <a:pt x="2323042" y="1318683"/>
                  <a:pt x="2309283" y="1334558"/>
                  <a:pt x="2311400" y="1352550"/>
                </a:cubicBezTo>
                <a:cubicBezTo>
                  <a:pt x="2313517" y="1370542"/>
                  <a:pt x="2306108" y="1377950"/>
                  <a:pt x="2336800" y="1390650"/>
                </a:cubicBezTo>
                <a:cubicBezTo>
                  <a:pt x="2367492" y="1403350"/>
                  <a:pt x="2512483" y="1346200"/>
                  <a:pt x="2495550" y="1428750"/>
                </a:cubicBezTo>
                <a:cubicBezTo>
                  <a:pt x="2478617" y="1511300"/>
                  <a:pt x="2290233" y="1778000"/>
                  <a:pt x="2235200" y="1885950"/>
                </a:cubicBezTo>
                <a:cubicBezTo>
                  <a:pt x="2180167" y="1993900"/>
                  <a:pt x="2178050" y="2035175"/>
                  <a:pt x="2165350" y="2076450"/>
                </a:cubicBezTo>
                <a:cubicBezTo>
                  <a:pt x="2152650" y="2117725"/>
                  <a:pt x="2145242" y="2119842"/>
                  <a:pt x="2159000" y="2133600"/>
                </a:cubicBezTo>
                <a:cubicBezTo>
                  <a:pt x="2172758" y="2147358"/>
                  <a:pt x="2207683" y="2143125"/>
                  <a:pt x="2247900" y="2159000"/>
                </a:cubicBezTo>
                <a:cubicBezTo>
                  <a:pt x="2288117" y="2174875"/>
                  <a:pt x="2344208" y="2189692"/>
                  <a:pt x="2400300" y="2228850"/>
                </a:cubicBezTo>
                <a:cubicBezTo>
                  <a:pt x="2456392" y="2268008"/>
                  <a:pt x="2584450" y="2393950"/>
                  <a:pt x="2584450" y="2393950"/>
                </a:cubicBezTo>
                <a:cubicBezTo>
                  <a:pt x="2657475" y="2458508"/>
                  <a:pt x="2777067" y="2597150"/>
                  <a:pt x="2838450" y="2616200"/>
                </a:cubicBezTo>
                <a:cubicBezTo>
                  <a:pt x="2899833" y="2635250"/>
                  <a:pt x="2917825" y="2544233"/>
                  <a:pt x="2952750" y="2508250"/>
                </a:cubicBezTo>
                <a:cubicBezTo>
                  <a:pt x="2987675" y="2472267"/>
                  <a:pt x="3017837" y="2436283"/>
                  <a:pt x="3048000" y="240030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Picture 2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7648" y="1455548"/>
            <a:ext cx="4601552" cy="1420049"/>
          </a:xfrm>
          <a:prstGeom prst="rect">
            <a:avLst/>
          </a:prstGeom>
          <a:noFill/>
          <a:ln>
            <a:noFill/>
          </a:ln>
        </p:spPr>
      </p:pic>
    </p:spTree>
    <p:extLst>
      <p:ext uri="{BB962C8B-B14F-4D97-AF65-F5344CB8AC3E}">
        <p14:creationId xmlns:p14="http://schemas.microsoft.com/office/powerpoint/2010/main" val="242363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3"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Trajectory Data Preprocessing</a:t>
            </a:r>
            <a:endParaRPr lang="en-US" dirty="0"/>
          </a:p>
        </p:txBody>
      </p:sp>
      <p:sp>
        <p:nvSpPr>
          <p:cNvPr id="3" name="Content Placeholder 2"/>
          <p:cNvSpPr>
            <a:spLocks noGrp="1"/>
          </p:cNvSpPr>
          <p:nvPr>
            <p:ph idx="1"/>
          </p:nvPr>
        </p:nvSpPr>
        <p:spPr/>
        <p:txBody>
          <a:bodyPr>
            <a:normAutofit/>
          </a:bodyPr>
          <a:lstStyle/>
          <a:p>
            <a:r>
              <a:rPr lang="en-US" sz="2800" dirty="0" smtClean="0"/>
              <a:t>Noise filtering</a:t>
            </a:r>
          </a:p>
          <a:p>
            <a:r>
              <a:rPr lang="en-US" sz="2800" dirty="0">
                <a:solidFill>
                  <a:schemeClr val="tx1">
                    <a:lumMod val="50000"/>
                    <a:lumOff val="50000"/>
                  </a:schemeClr>
                </a:solidFill>
              </a:rPr>
              <a:t>Stay point detection</a:t>
            </a:r>
          </a:p>
          <a:p>
            <a:r>
              <a:rPr lang="en-US" sz="2800" dirty="0" smtClean="0">
                <a:solidFill>
                  <a:schemeClr val="tx1">
                    <a:lumMod val="50000"/>
                    <a:lumOff val="50000"/>
                  </a:schemeClr>
                </a:solidFill>
              </a:rPr>
              <a:t>Trajectory compression</a:t>
            </a:r>
          </a:p>
          <a:p>
            <a:r>
              <a:rPr lang="en-US" sz="2800" dirty="0" smtClean="0">
                <a:solidFill>
                  <a:schemeClr val="tx1">
                    <a:lumMod val="50000"/>
                    <a:lumOff val="50000"/>
                  </a:schemeClr>
                </a:solidFill>
              </a:rPr>
              <a:t>Trajectory Segmentation</a:t>
            </a:r>
          </a:p>
          <a:p>
            <a:r>
              <a:rPr lang="en-US" sz="2800" dirty="0" smtClean="0">
                <a:solidFill>
                  <a:schemeClr val="tx1">
                    <a:lumMod val="50000"/>
                    <a:lumOff val="50000"/>
                  </a:schemeClr>
                </a:solidFill>
              </a:rPr>
              <a:t>Map matching</a:t>
            </a:r>
            <a:endParaRPr lang="en-US" sz="2800" dirty="0">
              <a:solidFill>
                <a:schemeClr val="tx1">
                  <a:lumMod val="50000"/>
                  <a:lumOff val="50000"/>
                </a:schemeClr>
              </a:solidFill>
            </a:endParaRPr>
          </a:p>
        </p:txBody>
      </p:sp>
    </p:spTree>
    <p:extLst>
      <p:ext uri="{BB962C8B-B14F-4D97-AF65-F5344CB8AC3E}">
        <p14:creationId xmlns:p14="http://schemas.microsoft.com/office/powerpoint/2010/main" val="3871171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Map-Matching</a:t>
            </a:r>
            <a:endParaRPr lang="zh-CN" altLang="en-US" dirty="0"/>
          </a:p>
        </p:txBody>
      </p:sp>
      <p:sp>
        <p:nvSpPr>
          <p:cNvPr id="3" name="Content Placeholder 2"/>
          <p:cNvSpPr>
            <a:spLocks noGrp="1"/>
          </p:cNvSpPr>
          <p:nvPr>
            <p:ph idx="1"/>
          </p:nvPr>
        </p:nvSpPr>
        <p:spPr/>
        <p:txBody>
          <a:bodyPr/>
          <a:lstStyle/>
          <a:p>
            <a:r>
              <a:rPr lang="en-US" altLang="zh-CN" dirty="0" smtClean="0"/>
              <a:t>Simple solution for high-sampling-rate data</a:t>
            </a:r>
          </a:p>
          <a:p>
            <a:pPr lvl="1"/>
            <a:r>
              <a:rPr lang="en-US" altLang="zh-CN" sz="2400" dirty="0" smtClean="0"/>
              <a:t>Weighted distance</a:t>
            </a:r>
            <a:endParaRPr lang="zh-CN" altLang="en-US" sz="2400" dirty="0"/>
          </a:p>
        </p:txBody>
      </p:sp>
      <p:pic>
        <p:nvPicPr>
          <p:cNvPr id="15362" name="Picture 2" descr="http://freshsmallbusiness.com/wp-content/uploads/2012/10/GPS.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145" t="11885" r="9317" b="28957"/>
          <a:stretch/>
        </p:blipFill>
        <p:spPr bwMode="auto">
          <a:xfrm>
            <a:off x="5105400" y="3276600"/>
            <a:ext cx="2895600" cy="16301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papers\paper since join MSRA\published paper\Ubicomp 2011\Urban planning\images\road_new_1-3.bmp"/>
          <p:cNvPicPr>
            <a:picLocks noChangeAspect="1" noChangeArrowheads="1"/>
          </p:cNvPicPr>
          <p:nvPr/>
        </p:nvPicPr>
        <p:blipFill rotWithShape="1">
          <a:blip r:embed="rId3">
            <a:extLst>
              <a:ext uri="{28A0092B-C50C-407E-A947-70E740481C1C}">
                <a14:useLocalDpi xmlns:a14="http://schemas.microsoft.com/office/drawing/2010/main" val="0"/>
              </a:ext>
            </a:extLst>
          </a:blip>
          <a:srcRect l="43140" t="1" r="31330" b="85667"/>
          <a:stretch/>
        </p:blipFill>
        <p:spPr bwMode="auto">
          <a:xfrm>
            <a:off x="952848" y="3333754"/>
            <a:ext cx="3161952" cy="148970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425636" y="3810000"/>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Oval 6"/>
          <p:cNvSpPr/>
          <p:nvPr/>
        </p:nvSpPr>
        <p:spPr>
          <a:xfrm>
            <a:off x="2492436" y="3962400"/>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Oval 7"/>
          <p:cNvSpPr/>
          <p:nvPr/>
        </p:nvSpPr>
        <p:spPr>
          <a:xfrm>
            <a:off x="2194560" y="3895731"/>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9"/>
          <p:cNvSpPr/>
          <p:nvPr/>
        </p:nvSpPr>
        <p:spPr>
          <a:xfrm>
            <a:off x="1661160" y="4057653"/>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2"/>
          <p:cNvSpPr/>
          <p:nvPr/>
        </p:nvSpPr>
        <p:spPr>
          <a:xfrm>
            <a:off x="1959036" y="4114800"/>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Oval 15"/>
          <p:cNvSpPr/>
          <p:nvPr/>
        </p:nvSpPr>
        <p:spPr>
          <a:xfrm>
            <a:off x="2873436" y="3981453"/>
            <a:ext cx="76200" cy="76200"/>
          </a:xfrm>
          <a:prstGeom prst="ellipse">
            <a:avLst/>
          </a:prstGeom>
          <a:solidFill>
            <a:srgbClr val="0D47FF"/>
          </a:solidFill>
          <a:ln>
            <a:solidFill>
              <a:srgbClr val="0D4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Straight Connector 18"/>
          <p:cNvCxnSpPr/>
          <p:nvPr/>
        </p:nvCxnSpPr>
        <p:spPr>
          <a:xfrm>
            <a:off x="1463736" y="3898105"/>
            <a:ext cx="0" cy="11430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6" idx="2"/>
          </p:cNvCxnSpPr>
          <p:nvPr/>
        </p:nvCxnSpPr>
        <p:spPr>
          <a:xfrm flipH="1">
            <a:off x="1203960" y="3848100"/>
            <a:ext cx="221676" cy="107155"/>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699480" y="4019553"/>
            <a:ext cx="0" cy="50002"/>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997136" y="4033830"/>
            <a:ext cx="0" cy="78087"/>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1875474" y="4152900"/>
            <a:ext cx="69276" cy="943"/>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235473" y="3955743"/>
            <a:ext cx="0" cy="78087"/>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33400" y="6324600"/>
            <a:ext cx="8305800" cy="276999"/>
          </a:xfrm>
          <a:prstGeom prst="rect">
            <a:avLst/>
          </a:prstGeom>
        </p:spPr>
        <p:txBody>
          <a:bodyPr wrap="square">
            <a:spAutoFit/>
          </a:bodyPr>
          <a:lstStyle/>
          <a:p>
            <a:r>
              <a:rPr lang="en-US" sz="1200" dirty="0"/>
              <a:t>Yin </a:t>
            </a:r>
            <a:r>
              <a:rPr lang="en-US" sz="1200" dirty="0" smtClean="0"/>
              <a:t>Lou, </a:t>
            </a:r>
            <a:r>
              <a:rPr lang="en-US" sz="1200" dirty="0" err="1"/>
              <a:t>Chengyang</a:t>
            </a:r>
            <a:r>
              <a:rPr lang="en-US" sz="1200" dirty="0"/>
              <a:t> </a:t>
            </a:r>
            <a:r>
              <a:rPr lang="en-US" sz="1200" dirty="0" smtClean="0"/>
              <a:t>Zhang, </a:t>
            </a:r>
            <a:r>
              <a:rPr lang="en-US" sz="1200" b="1" dirty="0"/>
              <a:t>Yu Zheng</a:t>
            </a:r>
            <a:r>
              <a:rPr lang="en-US" sz="1200" dirty="0"/>
              <a:t>, </a:t>
            </a:r>
            <a:r>
              <a:rPr lang="en-US" sz="1200" dirty="0" smtClean="0"/>
              <a:t>et al. </a:t>
            </a:r>
            <a:r>
              <a:rPr lang="en-US" sz="1200" dirty="0">
                <a:hlinkClick r:id="rId4"/>
              </a:rPr>
              <a:t>Map-Matching for Low-Sampling-Rate GPS Trajectories</a:t>
            </a:r>
            <a:r>
              <a:rPr lang="en-US" sz="1200" dirty="0" smtClean="0"/>
              <a:t>. In ACM SIGSPATIAL GIS 2009 </a:t>
            </a:r>
            <a:endParaRPr lang="en-US" sz="1200" dirty="0"/>
          </a:p>
        </p:txBody>
      </p:sp>
    </p:spTree>
    <p:extLst>
      <p:ext uri="{BB962C8B-B14F-4D97-AF65-F5344CB8AC3E}">
        <p14:creationId xmlns:p14="http://schemas.microsoft.com/office/powerpoint/2010/main" val="9700984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Map-Matching</a:t>
            </a:r>
            <a:endParaRPr lang="en-US" dirty="0"/>
          </a:p>
        </p:txBody>
      </p:sp>
      <p:sp>
        <p:nvSpPr>
          <p:cNvPr id="4" name="Rectangle 1"/>
          <p:cNvSpPr>
            <a:spLocks noGrp="1" noChangeArrowheads="1"/>
          </p:cNvSpPr>
          <p:nvPr>
            <p:ph idx="1"/>
          </p:nvPr>
        </p:nvSpPr>
        <p:spPr bwMode="auto">
          <a:xfrm>
            <a:off x="485539" y="1676400"/>
            <a:ext cx="8201261" cy="4267200"/>
          </a:xfrm>
          <a:prstGeom prst="rect">
            <a:avLst/>
          </a:prstGeom>
        </p:spPr>
        <p:txBody>
          <a:bodyPr vert="horz" lIns="91440" tIns="45720" rIns="91440" bIns="45720" rtlCol="0">
            <a:normAutofit/>
          </a:bodyPr>
          <a:lstStyle/>
          <a:p>
            <a:r>
              <a:rPr lang="en-US" altLang="zh-CN" sz="2400" dirty="0" smtClean="0"/>
              <a:t>According </a:t>
            </a:r>
            <a:r>
              <a:rPr lang="en-US" altLang="zh-CN" sz="2400" dirty="0"/>
              <a:t>to the additional information </a:t>
            </a:r>
            <a:r>
              <a:rPr lang="en-US" altLang="zh-CN" sz="2400" dirty="0" smtClean="0"/>
              <a:t>used</a:t>
            </a:r>
          </a:p>
          <a:p>
            <a:pPr lvl="1"/>
            <a:r>
              <a:rPr lang="en-US" altLang="zh-CN" sz="2000" dirty="0"/>
              <a:t>G</a:t>
            </a:r>
            <a:r>
              <a:rPr lang="en-US" altLang="zh-CN" sz="2000" dirty="0" smtClean="0"/>
              <a:t>eometric </a:t>
            </a:r>
          </a:p>
          <a:p>
            <a:pPr lvl="1"/>
            <a:r>
              <a:rPr lang="en-US" altLang="zh-CN" sz="2000" dirty="0" smtClean="0"/>
              <a:t>Topological</a:t>
            </a:r>
          </a:p>
          <a:p>
            <a:pPr lvl="1"/>
            <a:r>
              <a:rPr lang="en-US" altLang="zh-CN" sz="2000" dirty="0" smtClean="0"/>
              <a:t>Probabilistic </a:t>
            </a:r>
          </a:p>
          <a:p>
            <a:pPr lvl="1"/>
            <a:r>
              <a:rPr lang="en-US" altLang="zh-CN" sz="2000" dirty="0" smtClean="0"/>
              <a:t>Advanced techniques</a:t>
            </a:r>
          </a:p>
          <a:p>
            <a:r>
              <a:rPr lang="en-US" altLang="zh-CN" sz="2400" dirty="0" smtClean="0"/>
              <a:t>According to the range of sampling points</a:t>
            </a:r>
          </a:p>
          <a:p>
            <a:pPr lvl="1"/>
            <a:r>
              <a:rPr lang="en-US" altLang="zh-CN" sz="2000" dirty="0" smtClean="0"/>
              <a:t>Local/incremental</a:t>
            </a:r>
          </a:p>
          <a:p>
            <a:pPr lvl="1"/>
            <a:r>
              <a:rPr lang="en-US" altLang="zh-CN" sz="2000" dirty="0" smtClean="0"/>
              <a:t>Global </a:t>
            </a:r>
          </a:p>
          <a:p>
            <a:pPr lvl="1"/>
            <a:r>
              <a:rPr lang="en-US" altLang="zh-CN" sz="2000" dirty="0" smtClean="0"/>
              <a:t>Advanced </a:t>
            </a:r>
            <a:endParaRPr lang="en-US" altLang="zh-CN" sz="2000" dirty="0"/>
          </a:p>
        </p:txBody>
      </p:sp>
      <p:sp>
        <p:nvSpPr>
          <p:cNvPr id="5" name="Rectangle 4"/>
          <p:cNvSpPr/>
          <p:nvPr/>
        </p:nvSpPr>
        <p:spPr>
          <a:xfrm>
            <a:off x="381000" y="6172200"/>
            <a:ext cx="8610600" cy="307777"/>
          </a:xfrm>
          <a:prstGeom prst="rect">
            <a:avLst/>
          </a:prstGeom>
        </p:spPr>
        <p:txBody>
          <a:bodyPr wrap="square">
            <a:spAutoFit/>
          </a:bodyPr>
          <a:lstStyle/>
          <a:p>
            <a:r>
              <a:rPr lang="en-US" sz="1400" b="1" dirty="0"/>
              <a:t>Yu Zheng</a:t>
            </a:r>
            <a:r>
              <a:rPr lang="en-US" sz="1400" dirty="0"/>
              <a:t>. </a:t>
            </a:r>
            <a:r>
              <a:rPr lang="en-US" sz="1400" dirty="0">
                <a:hlinkClick r:id="rId2"/>
              </a:rPr>
              <a:t>Trajectory Data Mining: An Overview</a:t>
            </a:r>
            <a:r>
              <a:rPr lang="en-US" sz="1400" dirty="0"/>
              <a:t>. </a:t>
            </a:r>
            <a:r>
              <a:rPr lang="en-US" sz="1400" dirty="0" smtClean="0"/>
              <a:t>ACM </a:t>
            </a:r>
            <a:r>
              <a:rPr lang="en-US" sz="1400" dirty="0"/>
              <a:t>Transaction on Intelligent Systems and </a:t>
            </a:r>
            <a:r>
              <a:rPr lang="en-US" sz="1400" dirty="0" smtClean="0"/>
              <a:t>Technology, 6, 3, 2015.</a:t>
            </a:r>
            <a:endParaRPr lang="en-US" sz="1400" dirty="0"/>
          </a:p>
        </p:txBody>
      </p:sp>
    </p:spTree>
    <p:extLst>
      <p:ext uri="{BB962C8B-B14F-4D97-AF65-F5344CB8AC3E}">
        <p14:creationId xmlns:p14="http://schemas.microsoft.com/office/powerpoint/2010/main" val="1245970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Map-matching</a:t>
            </a:r>
            <a:endParaRPr lang="zh-CN" altLang="en-US" dirty="0"/>
          </a:p>
        </p:txBody>
      </p:sp>
      <p:sp>
        <p:nvSpPr>
          <p:cNvPr id="3" name="Content Placeholder 2"/>
          <p:cNvSpPr>
            <a:spLocks noGrp="1"/>
          </p:cNvSpPr>
          <p:nvPr>
            <p:ph idx="1"/>
          </p:nvPr>
        </p:nvSpPr>
        <p:spPr/>
        <p:txBody>
          <a:bodyPr>
            <a:normAutofit/>
          </a:bodyPr>
          <a:lstStyle/>
          <a:p>
            <a:r>
              <a:rPr lang="en-US" altLang="zh-CN" dirty="0" smtClean="0"/>
              <a:t>Insights</a:t>
            </a:r>
          </a:p>
          <a:p>
            <a:pPr lvl="1"/>
            <a:r>
              <a:rPr lang="en-US" altLang="zh-CN" sz="2000" dirty="0" smtClean="0"/>
              <a:t>Consider both local and global information</a:t>
            </a:r>
          </a:p>
          <a:p>
            <a:pPr lvl="1"/>
            <a:r>
              <a:rPr lang="en-US" altLang="zh-CN" sz="2000" dirty="0" smtClean="0"/>
              <a:t>Incorporating </a:t>
            </a:r>
            <a:r>
              <a:rPr lang="en-US" altLang="zh-CN" sz="2000" dirty="0"/>
              <a:t>both spatial and temporal features</a:t>
            </a:r>
          </a:p>
          <a:p>
            <a:pPr lvl="1"/>
            <a:endParaRPr lang="en-US" altLang="zh-CN" sz="2000" dirty="0" smtClean="0"/>
          </a:p>
          <a:p>
            <a:pPr lvl="1"/>
            <a:endParaRPr lang="en-US" altLang="zh-CN" sz="2000" dirty="0"/>
          </a:p>
          <a:p>
            <a:pPr lvl="1"/>
            <a:endParaRPr lang="en-US" altLang="zh-CN" sz="2000" dirty="0" smtClean="0"/>
          </a:p>
          <a:p>
            <a:pPr lvl="1"/>
            <a:endParaRPr lang="en-US" altLang="zh-CN" sz="2000" dirty="0"/>
          </a:p>
          <a:p>
            <a:pPr lvl="1"/>
            <a:endParaRPr lang="en-US" altLang="zh-CN" sz="2000" dirty="0" smtClean="0"/>
          </a:p>
          <a:p>
            <a:pPr lvl="1"/>
            <a:endParaRPr lang="en-US" altLang="zh-CN" sz="2000" dirty="0" smtClean="0"/>
          </a:p>
          <a:p>
            <a:pPr marL="457200" lvl="1" indent="0">
              <a:buNone/>
            </a:pPr>
            <a:endParaRPr lang="zh-CN" altLang="en-US" sz="2000" dirty="0"/>
          </a:p>
        </p:txBody>
      </p:sp>
      <p:pic>
        <p:nvPicPr>
          <p:cNvPr id="5" name="Picture 4"/>
          <p:cNvPicPr/>
          <p:nvPr/>
        </p:nvPicPr>
        <p:blipFill>
          <a:blip r:embed="rId2" cstate="print"/>
          <a:srcRect t="9474" r="17318" b="12632"/>
          <a:stretch>
            <a:fillRect/>
          </a:stretch>
        </p:blipFill>
        <p:spPr bwMode="auto">
          <a:xfrm>
            <a:off x="1447800" y="3810000"/>
            <a:ext cx="2581275" cy="1219200"/>
          </a:xfrm>
          <a:prstGeom prst="rect">
            <a:avLst/>
          </a:prstGeom>
          <a:noFill/>
          <a:ln w="9525">
            <a:noFill/>
            <a:miter lim="800000"/>
            <a:headEnd/>
            <a:tailEnd/>
          </a:ln>
        </p:spPr>
      </p:pic>
      <p:pic>
        <p:nvPicPr>
          <p:cNvPr id="44" name="Picture 43"/>
          <p:cNvPicPr/>
          <p:nvPr/>
        </p:nvPicPr>
        <p:blipFill>
          <a:blip r:embed="rId3" cstate="print"/>
          <a:srcRect l="4793" r="19639" b="13461"/>
          <a:stretch>
            <a:fillRect/>
          </a:stretch>
        </p:blipFill>
        <p:spPr bwMode="auto">
          <a:xfrm>
            <a:off x="4800600" y="3810000"/>
            <a:ext cx="2667000" cy="1219200"/>
          </a:xfrm>
          <a:prstGeom prst="rect">
            <a:avLst/>
          </a:prstGeom>
          <a:noFill/>
          <a:ln w="9525">
            <a:noFill/>
            <a:miter lim="800000"/>
            <a:headEnd/>
            <a:tailEnd/>
          </a:ln>
        </p:spPr>
      </p:pic>
      <p:sp>
        <p:nvSpPr>
          <p:cNvPr id="6" name="Rectangle 5"/>
          <p:cNvSpPr/>
          <p:nvPr/>
        </p:nvSpPr>
        <p:spPr>
          <a:xfrm>
            <a:off x="533400" y="6324600"/>
            <a:ext cx="8305800" cy="276999"/>
          </a:xfrm>
          <a:prstGeom prst="rect">
            <a:avLst/>
          </a:prstGeom>
        </p:spPr>
        <p:txBody>
          <a:bodyPr wrap="square">
            <a:spAutoFit/>
          </a:bodyPr>
          <a:lstStyle/>
          <a:p>
            <a:r>
              <a:rPr lang="en-US" sz="1200" dirty="0"/>
              <a:t>Yin </a:t>
            </a:r>
            <a:r>
              <a:rPr lang="en-US" sz="1200" dirty="0" smtClean="0"/>
              <a:t>Lou, </a:t>
            </a:r>
            <a:r>
              <a:rPr lang="en-US" sz="1200" dirty="0" err="1"/>
              <a:t>Chengyang</a:t>
            </a:r>
            <a:r>
              <a:rPr lang="en-US" sz="1200" dirty="0"/>
              <a:t> </a:t>
            </a:r>
            <a:r>
              <a:rPr lang="en-US" sz="1200" dirty="0" smtClean="0"/>
              <a:t>Zhang, </a:t>
            </a:r>
            <a:r>
              <a:rPr lang="en-US" sz="1200" b="1" dirty="0"/>
              <a:t>Yu Zheng</a:t>
            </a:r>
            <a:r>
              <a:rPr lang="en-US" sz="1200" dirty="0"/>
              <a:t>, </a:t>
            </a:r>
            <a:r>
              <a:rPr lang="en-US" sz="1200" dirty="0" smtClean="0"/>
              <a:t>et al. </a:t>
            </a:r>
            <a:r>
              <a:rPr lang="en-US" sz="1200" dirty="0">
                <a:hlinkClick r:id="rId4"/>
              </a:rPr>
              <a:t>Map-Matching for Low-Sampling-Rate GPS Trajectories</a:t>
            </a:r>
            <a:r>
              <a:rPr lang="en-US" sz="1200" dirty="0" smtClean="0"/>
              <a:t>. In ACM SIGSPATIAL GIS 2009 </a:t>
            </a:r>
            <a:endParaRPr lang="en-US" sz="1200" dirty="0"/>
          </a:p>
        </p:txBody>
      </p:sp>
    </p:spTree>
    <p:extLst>
      <p:ext uri="{BB962C8B-B14F-4D97-AF65-F5344CB8AC3E}">
        <p14:creationId xmlns:p14="http://schemas.microsoft.com/office/powerpoint/2010/main" val="299558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Map-matching</a:t>
            </a:r>
            <a:endParaRPr lang="zh-CN" altLang="en-US" dirty="0"/>
          </a:p>
        </p:txBody>
      </p:sp>
      <p:sp>
        <p:nvSpPr>
          <p:cNvPr id="3" name="Content Placeholder 2"/>
          <p:cNvSpPr>
            <a:spLocks noGrp="1"/>
          </p:cNvSpPr>
          <p:nvPr>
            <p:ph idx="1"/>
          </p:nvPr>
        </p:nvSpPr>
        <p:spPr>
          <a:xfrm>
            <a:off x="457200" y="1371600"/>
            <a:ext cx="8229600" cy="4525963"/>
          </a:xfrm>
        </p:spPr>
        <p:txBody>
          <a:bodyPr>
            <a:normAutofit/>
          </a:bodyPr>
          <a:lstStyle/>
          <a:p>
            <a:r>
              <a:rPr lang="en-US" altLang="zh-CN" sz="2800" dirty="0" smtClean="0"/>
              <a:t>Solution (incorporating spatial information)</a:t>
            </a:r>
          </a:p>
          <a:p>
            <a:pPr lvl="1"/>
            <a:r>
              <a:rPr lang="en-US" altLang="zh-CN" sz="2000" dirty="0" smtClean="0"/>
              <a:t>Model local possibility</a:t>
            </a:r>
          </a:p>
          <a:p>
            <a:pPr lvl="1"/>
            <a:endParaRPr lang="en-US" altLang="zh-CN" sz="2000" dirty="0"/>
          </a:p>
          <a:p>
            <a:pPr lvl="1"/>
            <a:endParaRPr lang="en-US" altLang="zh-CN" sz="2000" dirty="0" smtClean="0"/>
          </a:p>
          <a:p>
            <a:pPr lvl="1"/>
            <a:endParaRPr lang="en-US" altLang="zh-CN" sz="2000" dirty="0"/>
          </a:p>
          <a:p>
            <a:pPr lvl="1"/>
            <a:endParaRPr lang="en-US" altLang="zh-CN" sz="2000" dirty="0" smtClean="0"/>
          </a:p>
          <a:p>
            <a:pPr marL="742950" lvl="2" indent="-342900"/>
            <a:r>
              <a:rPr lang="en-US" altLang="zh-CN" sz="2000" dirty="0"/>
              <a:t>Considering context (global)</a:t>
            </a:r>
            <a:endParaRPr lang="zh-CN" altLang="en-US" sz="2800" dirty="0"/>
          </a:p>
          <a:p>
            <a:pPr lvl="1"/>
            <a:endParaRPr lang="en-US" altLang="zh-CN" sz="2000" dirty="0" smtClean="0"/>
          </a:p>
          <a:p>
            <a:pPr lvl="1"/>
            <a:endParaRPr lang="en-US" altLang="zh-CN" sz="2000" dirty="0"/>
          </a:p>
          <a:p>
            <a:pPr lvl="1"/>
            <a:endParaRPr lang="en-US" altLang="zh-CN" sz="2000" dirty="0" smtClean="0"/>
          </a:p>
          <a:p>
            <a:pPr lvl="1"/>
            <a:endParaRPr lang="en-US" altLang="zh-CN" sz="2000" dirty="0"/>
          </a:p>
          <a:p>
            <a:pPr lvl="1"/>
            <a:endParaRPr lang="en-US" altLang="zh-CN" sz="2000" dirty="0" smtClean="0"/>
          </a:p>
        </p:txBody>
      </p:sp>
      <mc:AlternateContent xmlns:mc="http://schemas.openxmlformats.org/markup-compatibility/2006" xmlns:a14="http://schemas.microsoft.com/office/drawing/2010/main">
        <mc:Choice Requires="a14">
          <p:sp>
            <p:nvSpPr>
              <p:cNvPr id="38" name="Rectangle 37"/>
              <p:cNvSpPr/>
              <p:nvPr/>
            </p:nvSpPr>
            <p:spPr>
              <a:xfrm>
                <a:off x="5009211" y="2590800"/>
                <a:ext cx="2839389" cy="6311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i="1" smtClean="0">
                          <a:latin typeface="Cambria Math"/>
                        </a:rPr>
                        <m:t>𝑁</m:t>
                      </m:r>
                      <m:d>
                        <m:dPr>
                          <m:ctrlPr>
                            <a:rPr lang="zh-CN" altLang="zh-CN" sz="1400" i="1">
                              <a:latin typeface="Cambria Math" panose="02040503050406030204" pitchFamily="18" charset="0"/>
                            </a:rPr>
                          </m:ctrlPr>
                        </m:dPr>
                        <m:e>
                          <m:sSubSup>
                            <m:sSubSupPr>
                              <m:ctrlPr>
                                <a:rPr lang="zh-CN" altLang="zh-CN" sz="1400" i="1">
                                  <a:latin typeface="Cambria Math" panose="02040503050406030204" pitchFamily="18" charset="0"/>
                                </a:rPr>
                              </m:ctrlPr>
                            </m:sSubSupPr>
                            <m:e>
                              <m:r>
                                <a:rPr lang="en-US" altLang="zh-CN" sz="1400" i="1">
                                  <a:latin typeface="Cambria Math"/>
                                </a:rPr>
                                <m:t>𝑐</m:t>
                              </m:r>
                            </m:e>
                            <m:sub>
                              <m:r>
                                <a:rPr lang="en-US" altLang="zh-CN" sz="1400" i="1">
                                  <a:latin typeface="Cambria Math"/>
                                </a:rPr>
                                <m:t>𝑖</m:t>
                              </m:r>
                            </m:sub>
                            <m:sup>
                              <m:r>
                                <a:rPr lang="en-US" altLang="zh-CN" sz="1400" i="1">
                                  <a:latin typeface="Cambria Math"/>
                                </a:rPr>
                                <m:t>𝑗</m:t>
                              </m:r>
                            </m:sup>
                          </m:sSubSup>
                        </m:e>
                      </m:d>
                      <m:r>
                        <a:rPr lang="en-US" altLang="zh-CN" sz="1400">
                          <a:latin typeface="Cambria Math"/>
                        </a:rPr>
                        <m:t>=</m:t>
                      </m:r>
                      <m:f>
                        <m:fPr>
                          <m:ctrlPr>
                            <a:rPr lang="zh-CN" altLang="zh-CN" sz="1400" i="1">
                              <a:latin typeface="Cambria Math" panose="02040503050406030204" pitchFamily="18" charset="0"/>
                            </a:rPr>
                          </m:ctrlPr>
                        </m:fPr>
                        <m:num>
                          <m:r>
                            <a:rPr lang="en-US" altLang="zh-CN" sz="1400" i="1">
                              <a:latin typeface="Cambria Math"/>
                            </a:rPr>
                            <m:t>1</m:t>
                          </m:r>
                        </m:num>
                        <m:den>
                          <m:rad>
                            <m:radPr>
                              <m:degHide m:val="on"/>
                              <m:ctrlPr>
                                <a:rPr lang="zh-CN" altLang="zh-CN" sz="1400" i="1">
                                  <a:latin typeface="Cambria Math" panose="02040503050406030204" pitchFamily="18" charset="0"/>
                                </a:rPr>
                              </m:ctrlPr>
                            </m:radPr>
                            <m:deg/>
                            <m:e>
                              <m:r>
                                <a:rPr lang="en-US" altLang="zh-CN" sz="1400" i="1">
                                  <a:latin typeface="Cambria Math"/>
                                </a:rPr>
                                <m:t>2</m:t>
                              </m:r>
                              <m:r>
                                <a:rPr lang="en-US" altLang="zh-CN" sz="1400" i="1">
                                  <a:latin typeface="Cambria Math"/>
                                </a:rPr>
                                <m:t>𝜋</m:t>
                              </m:r>
                            </m:e>
                          </m:rad>
                          <m:r>
                            <a:rPr lang="en-US" altLang="zh-CN" sz="1400" i="1">
                              <a:latin typeface="Cambria Math"/>
                            </a:rPr>
                            <m:t>𝜎</m:t>
                          </m:r>
                        </m:den>
                      </m:f>
                      <m:sSup>
                        <m:sSupPr>
                          <m:ctrlPr>
                            <a:rPr lang="zh-CN" altLang="zh-CN" sz="1400" i="1">
                              <a:latin typeface="Cambria Math" panose="02040503050406030204" pitchFamily="18" charset="0"/>
                            </a:rPr>
                          </m:ctrlPr>
                        </m:sSupPr>
                        <m:e>
                          <m:r>
                            <a:rPr lang="en-US" altLang="zh-CN" sz="1400" i="1">
                              <a:latin typeface="Cambria Math"/>
                            </a:rPr>
                            <m:t>𝑒</m:t>
                          </m:r>
                        </m:e>
                        <m:sup>
                          <m:r>
                            <a:rPr lang="en-US" altLang="zh-CN" sz="1400" i="1">
                              <a:latin typeface="Cambria Math"/>
                            </a:rPr>
                            <m:t>−</m:t>
                          </m:r>
                          <m:r>
                            <a:rPr lang="en-US" altLang="zh-CN" sz="1400" b="0" i="1" smtClean="0">
                              <a:latin typeface="Cambria Math" panose="02040503050406030204" pitchFamily="18" charset="0"/>
                            </a:rPr>
                            <m:t>   </m:t>
                          </m:r>
                          <m:f>
                            <m:fPr>
                              <m:ctrlPr>
                                <a:rPr lang="zh-CN" altLang="zh-CN" sz="1400" i="1">
                                  <a:latin typeface="Cambria Math" panose="02040503050406030204" pitchFamily="18" charset="0"/>
                                </a:rPr>
                              </m:ctrlPr>
                            </m:fPr>
                            <m:num>
                              <m:sSup>
                                <m:sSupPr>
                                  <m:ctrlPr>
                                    <a:rPr lang="zh-CN" altLang="zh-CN" sz="1400" i="1">
                                      <a:latin typeface="Cambria Math" panose="02040503050406030204" pitchFamily="18" charset="0"/>
                                    </a:rPr>
                                  </m:ctrlPr>
                                </m:sSupPr>
                                <m:e>
                                  <m:r>
                                    <a:rPr lang="en-US" altLang="zh-CN" sz="1400" i="1">
                                      <a:latin typeface="Cambria Math"/>
                                    </a:rPr>
                                    <m:t>(</m:t>
                                  </m:r>
                                  <m:sSubSup>
                                    <m:sSubSupPr>
                                      <m:ctrlPr>
                                        <a:rPr lang="zh-CN" altLang="zh-CN" sz="1400" i="1">
                                          <a:latin typeface="Cambria Math" panose="02040503050406030204" pitchFamily="18" charset="0"/>
                                        </a:rPr>
                                      </m:ctrlPr>
                                    </m:sSubSupPr>
                                    <m:e>
                                      <m:r>
                                        <a:rPr lang="en-US" altLang="zh-CN" sz="1400" i="1">
                                          <a:latin typeface="Cambria Math"/>
                                        </a:rPr>
                                        <m:t>𝑥</m:t>
                                      </m:r>
                                    </m:e>
                                    <m:sub>
                                      <m:r>
                                        <a:rPr lang="en-US" altLang="zh-CN" sz="1400" i="1">
                                          <a:latin typeface="Cambria Math"/>
                                        </a:rPr>
                                        <m:t>𝑖</m:t>
                                      </m:r>
                                    </m:sub>
                                    <m:sup>
                                      <m:r>
                                        <a:rPr lang="en-US" altLang="zh-CN" sz="1400" i="1">
                                          <a:latin typeface="Cambria Math"/>
                                        </a:rPr>
                                        <m:t>𝑗</m:t>
                                      </m:r>
                                    </m:sup>
                                  </m:sSubSup>
                                  <m:r>
                                    <a:rPr lang="en-US" altLang="zh-CN" sz="1400" i="1">
                                      <a:latin typeface="Cambria Math"/>
                                    </a:rPr>
                                    <m:t>−</m:t>
                                  </m:r>
                                  <m:r>
                                    <a:rPr lang="en-US" altLang="zh-CN" sz="1400" i="1">
                                      <a:latin typeface="Cambria Math"/>
                                    </a:rPr>
                                    <m:t>𝜇</m:t>
                                  </m:r>
                                  <m:r>
                                    <a:rPr lang="en-US" altLang="zh-CN" sz="1400" i="1">
                                      <a:latin typeface="Cambria Math"/>
                                    </a:rPr>
                                    <m:t>)</m:t>
                                  </m:r>
                                </m:e>
                                <m:sup>
                                  <m:r>
                                    <a:rPr lang="en-US" altLang="zh-CN" sz="1400" i="1">
                                      <a:latin typeface="Cambria Math"/>
                                    </a:rPr>
                                    <m:t>2</m:t>
                                  </m:r>
                                </m:sup>
                              </m:sSup>
                            </m:num>
                            <m:den>
                              <m:r>
                                <a:rPr lang="en-US" altLang="zh-CN" sz="1400" i="1">
                                  <a:latin typeface="Cambria Math"/>
                                </a:rPr>
                                <m:t>2</m:t>
                              </m:r>
                              <m:sSup>
                                <m:sSupPr>
                                  <m:ctrlPr>
                                    <a:rPr lang="zh-CN" altLang="zh-CN" sz="1400" i="1">
                                      <a:latin typeface="Cambria Math" panose="02040503050406030204" pitchFamily="18" charset="0"/>
                                    </a:rPr>
                                  </m:ctrlPr>
                                </m:sSupPr>
                                <m:e>
                                  <m:r>
                                    <a:rPr lang="en-US" altLang="zh-CN" sz="1400" i="1">
                                      <a:latin typeface="Cambria Math"/>
                                    </a:rPr>
                                    <m:t>𝜎</m:t>
                                  </m:r>
                                </m:e>
                                <m:sup>
                                  <m:r>
                                    <a:rPr lang="en-US" altLang="zh-CN" sz="1400" i="1">
                                      <a:latin typeface="Cambria Math"/>
                                    </a:rPr>
                                    <m:t>2</m:t>
                                  </m:r>
                                </m:sup>
                              </m:sSup>
                            </m:den>
                          </m:f>
                        </m:sup>
                      </m:sSup>
                    </m:oMath>
                  </m:oMathPara>
                </a14:m>
                <a:endParaRPr lang="zh-CN" altLang="en-US" sz="1400" dirty="0"/>
              </a:p>
            </p:txBody>
          </p:sp>
        </mc:Choice>
        <mc:Fallback xmlns="">
          <p:sp>
            <p:nvSpPr>
              <p:cNvPr id="38" name="Rectangle 37"/>
              <p:cNvSpPr>
                <a:spLocks noRot="1" noChangeAspect="1" noMove="1" noResize="1" noEditPoints="1" noAdjustHandles="1" noChangeArrowheads="1" noChangeShapeType="1" noTextEdit="1"/>
              </p:cNvSpPr>
              <p:nvPr/>
            </p:nvSpPr>
            <p:spPr>
              <a:xfrm>
                <a:off x="5009211" y="2590800"/>
                <a:ext cx="2839389" cy="631198"/>
              </a:xfrm>
              <a:prstGeom prst="rect">
                <a:avLst/>
              </a:prstGeom>
              <a:blipFill rotWithShape="0">
                <a:blip r:embed="rId2"/>
                <a:stretch>
                  <a:fillRect/>
                </a:stretch>
              </a:blipFill>
            </p:spPr>
            <p:txBody>
              <a:bodyPr/>
              <a:lstStyle/>
              <a:p>
                <a:r>
                  <a:rPr lang="en-US">
                    <a:noFill/>
                  </a:rPr>
                  <a:t> </a:t>
                </a:r>
              </a:p>
            </p:txBody>
          </p:sp>
        </mc:Fallback>
      </mc:AlternateContent>
      <p:pic>
        <p:nvPicPr>
          <p:cNvPr id="41" name="Picture 40"/>
          <p:cNvPicPr/>
          <p:nvPr/>
        </p:nvPicPr>
        <p:blipFill>
          <a:blip r:embed="rId3" cstate="print"/>
          <a:srcRect/>
          <a:stretch>
            <a:fillRect/>
          </a:stretch>
        </p:blipFill>
        <p:spPr bwMode="auto">
          <a:xfrm>
            <a:off x="1828800" y="2362200"/>
            <a:ext cx="2133600" cy="121920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48" name="Rectangle 47"/>
              <p:cNvSpPr/>
              <p:nvPr/>
            </p:nvSpPr>
            <p:spPr>
              <a:xfrm>
                <a:off x="3276600" y="5562600"/>
                <a:ext cx="5257800" cy="3437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a:rPr>
                            <m:t>𝐹</m:t>
                          </m:r>
                        </m:e>
                        <m:sub>
                          <m:r>
                            <a:rPr lang="en-US" altLang="zh-CN" sz="1600" i="1">
                              <a:latin typeface="Cambria Math"/>
                            </a:rPr>
                            <m:t>𝑠</m:t>
                          </m:r>
                        </m:sub>
                      </m:sSub>
                      <m:d>
                        <m:dPr>
                          <m:ctrlPr>
                            <a:rPr lang="zh-CN" altLang="zh-CN" sz="1600" i="1">
                              <a:latin typeface="Cambria Math" panose="02040503050406030204" pitchFamily="18" charset="0"/>
                            </a:rPr>
                          </m:ctrlPr>
                        </m:dPr>
                        <m:e>
                          <m:sSubSup>
                            <m:sSubSupPr>
                              <m:ctrlPr>
                                <a:rPr lang="zh-CN" altLang="zh-CN" sz="1600" i="1">
                                  <a:latin typeface="Cambria Math" panose="02040503050406030204" pitchFamily="18" charset="0"/>
                                </a:rPr>
                              </m:ctrlPr>
                            </m:sSubSupPr>
                            <m:e>
                              <m:r>
                                <a:rPr lang="en-US" altLang="zh-CN" sz="1600" i="1">
                                  <a:latin typeface="Cambria Math"/>
                                </a:rPr>
                                <m:t>𝑐</m:t>
                              </m:r>
                            </m:e>
                            <m:sub>
                              <m:r>
                                <a:rPr lang="en-US" altLang="zh-CN" sz="1600" i="1">
                                  <a:latin typeface="Cambria Math"/>
                                </a:rPr>
                                <m:t>𝑖</m:t>
                              </m:r>
                              <m:r>
                                <a:rPr lang="en-US" altLang="zh-CN" sz="1600" i="1">
                                  <a:latin typeface="Cambria Math"/>
                                </a:rPr>
                                <m:t>−1</m:t>
                              </m:r>
                            </m:sub>
                            <m:sup>
                              <m:r>
                                <a:rPr lang="en-US" altLang="zh-CN" sz="1600" i="1">
                                  <a:latin typeface="Cambria Math"/>
                                </a:rPr>
                                <m:t>𝑡</m:t>
                              </m:r>
                            </m:sup>
                          </m:sSubSup>
                          <m:r>
                            <a:rPr lang="en-US" altLang="zh-CN" sz="1600" i="1">
                              <a:latin typeface="Cambria Math"/>
                            </a:rPr>
                            <m:t>→</m:t>
                          </m:r>
                          <m:sSubSup>
                            <m:sSubSupPr>
                              <m:ctrlPr>
                                <a:rPr lang="zh-CN" altLang="zh-CN" sz="1600" i="1">
                                  <a:latin typeface="Cambria Math" panose="02040503050406030204" pitchFamily="18" charset="0"/>
                                </a:rPr>
                              </m:ctrlPr>
                            </m:sSubSupPr>
                            <m:e>
                              <m:r>
                                <a:rPr lang="en-US" altLang="zh-CN" sz="1600" i="1">
                                  <a:latin typeface="Cambria Math"/>
                                </a:rPr>
                                <m:t>𝑐</m:t>
                              </m:r>
                            </m:e>
                            <m:sub>
                              <m:r>
                                <a:rPr lang="en-US" altLang="zh-CN" sz="1600" i="1">
                                  <a:latin typeface="Cambria Math"/>
                                </a:rPr>
                                <m:t>𝑖</m:t>
                              </m:r>
                            </m:sub>
                            <m:sup>
                              <m:r>
                                <a:rPr lang="en-US" altLang="zh-CN" sz="1600" i="1">
                                  <a:latin typeface="Cambria Math"/>
                                </a:rPr>
                                <m:t>𝑠</m:t>
                              </m:r>
                            </m:sup>
                          </m:sSubSup>
                        </m:e>
                      </m:d>
                      <m:r>
                        <a:rPr lang="en-US" altLang="zh-CN" sz="1600" i="1">
                          <a:latin typeface="Cambria Math"/>
                        </a:rPr>
                        <m:t>=</m:t>
                      </m:r>
                      <m:r>
                        <a:rPr lang="en-US" altLang="zh-CN" sz="1600" i="1">
                          <a:latin typeface="Cambria Math"/>
                        </a:rPr>
                        <m:t>𝑁</m:t>
                      </m:r>
                      <m:d>
                        <m:dPr>
                          <m:ctrlPr>
                            <a:rPr lang="zh-CN" altLang="zh-CN" sz="1600" i="1">
                              <a:latin typeface="Cambria Math" panose="02040503050406030204" pitchFamily="18" charset="0"/>
                            </a:rPr>
                          </m:ctrlPr>
                        </m:dPr>
                        <m:e>
                          <m:sSubSup>
                            <m:sSubSupPr>
                              <m:ctrlPr>
                                <a:rPr lang="zh-CN" altLang="zh-CN" sz="1600" i="1">
                                  <a:latin typeface="Cambria Math" panose="02040503050406030204" pitchFamily="18" charset="0"/>
                                </a:rPr>
                              </m:ctrlPr>
                            </m:sSubSupPr>
                            <m:e>
                              <m:r>
                                <a:rPr lang="en-US" altLang="zh-CN" sz="1600" i="1">
                                  <a:latin typeface="Cambria Math"/>
                                </a:rPr>
                                <m:t>𝑐</m:t>
                              </m:r>
                            </m:e>
                            <m:sub>
                              <m:r>
                                <a:rPr lang="en-US" altLang="zh-CN" sz="1600" i="1">
                                  <a:latin typeface="Cambria Math"/>
                                </a:rPr>
                                <m:t>𝑖</m:t>
                              </m:r>
                            </m:sub>
                            <m:sup>
                              <m:r>
                                <a:rPr lang="en-US" altLang="zh-CN" sz="1600" i="1">
                                  <a:latin typeface="Cambria Math"/>
                                </a:rPr>
                                <m:t>𝑠</m:t>
                              </m:r>
                            </m:sup>
                          </m:sSubSup>
                        </m:e>
                      </m:d>
                      <m:r>
                        <a:rPr lang="en-US" altLang="zh-CN" sz="1600" i="1">
                          <a:latin typeface="Cambria Math"/>
                        </a:rPr>
                        <m:t>∗</m:t>
                      </m:r>
                      <m:r>
                        <a:rPr lang="en-US" altLang="zh-CN" sz="1600" i="1">
                          <a:latin typeface="Cambria Math"/>
                        </a:rPr>
                        <m:t>𝑉</m:t>
                      </m:r>
                      <m:d>
                        <m:dPr>
                          <m:ctrlPr>
                            <a:rPr lang="zh-CN" altLang="zh-CN" sz="1600" i="1">
                              <a:latin typeface="Cambria Math" panose="02040503050406030204" pitchFamily="18" charset="0"/>
                            </a:rPr>
                          </m:ctrlPr>
                        </m:dPr>
                        <m:e>
                          <m:sSubSup>
                            <m:sSubSupPr>
                              <m:ctrlPr>
                                <a:rPr lang="zh-CN" altLang="zh-CN" sz="1600" i="1">
                                  <a:latin typeface="Cambria Math" panose="02040503050406030204" pitchFamily="18" charset="0"/>
                                </a:rPr>
                              </m:ctrlPr>
                            </m:sSubSupPr>
                            <m:e>
                              <m:r>
                                <a:rPr lang="en-US" altLang="zh-CN" sz="1600" i="1">
                                  <a:latin typeface="Cambria Math"/>
                                </a:rPr>
                                <m:t>𝑐</m:t>
                              </m:r>
                            </m:e>
                            <m:sub>
                              <m:r>
                                <a:rPr lang="en-US" altLang="zh-CN" sz="1600" i="1">
                                  <a:latin typeface="Cambria Math"/>
                                </a:rPr>
                                <m:t>𝑖</m:t>
                              </m:r>
                              <m:r>
                                <a:rPr lang="en-US" altLang="zh-CN" sz="1600" i="1">
                                  <a:latin typeface="Cambria Math"/>
                                </a:rPr>
                                <m:t>−1</m:t>
                              </m:r>
                            </m:sub>
                            <m:sup>
                              <m:r>
                                <a:rPr lang="en-US" altLang="zh-CN" sz="1600" i="1">
                                  <a:latin typeface="Cambria Math"/>
                                </a:rPr>
                                <m:t>𝑡</m:t>
                              </m:r>
                            </m:sup>
                          </m:sSubSup>
                          <m:r>
                            <a:rPr lang="en-US" altLang="zh-CN" sz="1600" i="1">
                              <a:latin typeface="Cambria Math"/>
                            </a:rPr>
                            <m:t>→</m:t>
                          </m:r>
                          <m:sSubSup>
                            <m:sSubSupPr>
                              <m:ctrlPr>
                                <a:rPr lang="zh-CN" altLang="zh-CN" sz="1600" i="1">
                                  <a:latin typeface="Cambria Math" panose="02040503050406030204" pitchFamily="18" charset="0"/>
                                </a:rPr>
                              </m:ctrlPr>
                            </m:sSubSupPr>
                            <m:e>
                              <m:r>
                                <a:rPr lang="en-US" altLang="zh-CN" sz="1600" i="1">
                                  <a:latin typeface="Cambria Math"/>
                                </a:rPr>
                                <m:t>𝑐</m:t>
                              </m:r>
                            </m:e>
                            <m:sub>
                              <m:r>
                                <a:rPr lang="en-US" altLang="zh-CN" sz="1600" i="1">
                                  <a:latin typeface="Cambria Math"/>
                                </a:rPr>
                                <m:t>𝑖</m:t>
                              </m:r>
                            </m:sub>
                            <m:sup>
                              <m:r>
                                <a:rPr lang="en-US" altLang="zh-CN" sz="1600" i="1">
                                  <a:latin typeface="Cambria Math"/>
                                </a:rPr>
                                <m:t>𝑠</m:t>
                              </m:r>
                            </m:sup>
                          </m:sSubSup>
                        </m:e>
                      </m:d>
                      <m:r>
                        <a:rPr lang="en-US" altLang="zh-CN" sz="1600" i="1">
                          <a:latin typeface="Cambria Math"/>
                        </a:rPr>
                        <m:t>,  2≤</m:t>
                      </m:r>
                      <m:r>
                        <a:rPr lang="en-US" altLang="zh-CN" sz="1600" i="1">
                          <a:latin typeface="Cambria Math"/>
                        </a:rPr>
                        <m:t>𝑖</m:t>
                      </m:r>
                      <m:r>
                        <a:rPr lang="en-US" altLang="zh-CN" sz="1600" i="1">
                          <a:latin typeface="Cambria Math"/>
                        </a:rPr>
                        <m:t>≤</m:t>
                      </m:r>
                      <m:r>
                        <a:rPr lang="en-US" altLang="zh-CN" sz="1600" i="1">
                          <a:latin typeface="Cambria Math"/>
                        </a:rPr>
                        <m:t>𝑛</m:t>
                      </m:r>
                    </m:oMath>
                  </m:oMathPara>
                </a14:m>
                <a:endParaRPr lang="zh-CN" altLang="en-US" sz="1600" dirty="0"/>
              </a:p>
            </p:txBody>
          </p:sp>
        </mc:Choice>
        <mc:Fallback xmlns="">
          <p:sp>
            <p:nvSpPr>
              <p:cNvPr id="48" name="Rectangle 47"/>
              <p:cNvSpPr>
                <a:spLocks noRot="1" noChangeAspect="1" noMove="1" noResize="1" noEditPoints="1" noAdjustHandles="1" noChangeArrowheads="1" noChangeShapeType="1" noTextEdit="1"/>
              </p:cNvSpPr>
              <p:nvPr/>
            </p:nvSpPr>
            <p:spPr>
              <a:xfrm>
                <a:off x="3276600" y="5562600"/>
                <a:ext cx="5257800" cy="343748"/>
              </a:xfrm>
              <a:prstGeom prst="rect">
                <a:avLst/>
              </a:prstGeom>
              <a:blipFill rotWithShape="0">
                <a:blip r:embed="rId4"/>
                <a:stretch>
                  <a:fillRect b="-7143"/>
                </a:stretch>
              </a:blipFill>
            </p:spPr>
            <p:txBody>
              <a:bodyPr/>
              <a:lstStyle/>
              <a:p>
                <a:r>
                  <a:rPr lang="en-US">
                    <a:noFill/>
                  </a:rPr>
                  <a:t> </a:t>
                </a:r>
              </a:p>
            </p:txBody>
          </p:sp>
        </mc:Fallback>
      </mc:AlternateContent>
      <p:pic>
        <p:nvPicPr>
          <p:cNvPr id="49" name="Picture 48"/>
          <p:cNvPicPr/>
          <p:nvPr/>
        </p:nvPicPr>
        <p:blipFill>
          <a:blip r:embed="rId5" cstate="print"/>
          <a:srcRect r="7399"/>
          <a:stretch>
            <a:fillRect/>
          </a:stretch>
        </p:blipFill>
        <p:spPr bwMode="auto">
          <a:xfrm>
            <a:off x="1524000" y="4572000"/>
            <a:ext cx="2971800" cy="1069476"/>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50" name="Rectangle 49"/>
              <p:cNvSpPr/>
              <p:nvPr/>
            </p:nvSpPr>
            <p:spPr>
              <a:xfrm>
                <a:off x="5105400" y="4572000"/>
                <a:ext cx="2353850" cy="5654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i="1">
                          <a:latin typeface="Cambria Math"/>
                        </a:rPr>
                        <m:t>𝑉</m:t>
                      </m:r>
                      <m:d>
                        <m:dPr>
                          <m:ctrlPr>
                            <a:rPr lang="zh-CN" altLang="zh-CN" sz="1400" i="1">
                              <a:latin typeface="Cambria Math" panose="02040503050406030204" pitchFamily="18" charset="0"/>
                            </a:rPr>
                          </m:ctrlPr>
                        </m:dPr>
                        <m:e>
                          <m:sSubSup>
                            <m:sSubSupPr>
                              <m:ctrlPr>
                                <a:rPr lang="zh-CN" altLang="zh-CN" sz="1400" i="1">
                                  <a:latin typeface="Cambria Math" panose="02040503050406030204" pitchFamily="18" charset="0"/>
                                </a:rPr>
                              </m:ctrlPr>
                            </m:sSubSupPr>
                            <m:e>
                              <m:r>
                                <a:rPr lang="en-US" altLang="zh-CN" sz="1400" i="1">
                                  <a:latin typeface="Cambria Math"/>
                                </a:rPr>
                                <m:t>𝑐</m:t>
                              </m:r>
                            </m:e>
                            <m:sub>
                              <m:r>
                                <a:rPr lang="en-US" altLang="zh-CN" sz="1400" i="1">
                                  <a:latin typeface="Cambria Math"/>
                                </a:rPr>
                                <m:t>𝑖</m:t>
                              </m:r>
                              <m:r>
                                <a:rPr lang="en-US" altLang="zh-CN" sz="1400" i="1">
                                  <a:latin typeface="Cambria Math"/>
                                </a:rPr>
                                <m:t>−1</m:t>
                              </m:r>
                            </m:sub>
                            <m:sup>
                              <m:r>
                                <a:rPr lang="en-US" altLang="zh-CN" sz="1400" i="1">
                                  <a:latin typeface="Cambria Math"/>
                                </a:rPr>
                                <m:t>𝑡</m:t>
                              </m:r>
                            </m:sup>
                          </m:sSubSup>
                          <m:r>
                            <a:rPr lang="en-US" altLang="zh-CN" sz="1400" i="1">
                              <a:latin typeface="Cambria Math"/>
                            </a:rPr>
                            <m:t>→</m:t>
                          </m:r>
                          <m:sSubSup>
                            <m:sSubSupPr>
                              <m:ctrlPr>
                                <a:rPr lang="zh-CN" altLang="zh-CN" sz="1400" i="1">
                                  <a:latin typeface="Cambria Math" panose="02040503050406030204" pitchFamily="18" charset="0"/>
                                </a:rPr>
                              </m:ctrlPr>
                            </m:sSubSupPr>
                            <m:e>
                              <m:r>
                                <a:rPr lang="en-US" altLang="zh-CN" sz="1400" i="1">
                                  <a:latin typeface="Cambria Math"/>
                                </a:rPr>
                                <m:t>𝑐</m:t>
                              </m:r>
                            </m:e>
                            <m:sub>
                              <m:r>
                                <a:rPr lang="en-US" altLang="zh-CN" sz="1400" i="1">
                                  <a:latin typeface="Cambria Math"/>
                                </a:rPr>
                                <m:t>𝑖</m:t>
                              </m:r>
                            </m:sub>
                            <m:sup>
                              <m:r>
                                <a:rPr lang="en-US" altLang="zh-CN" sz="1400" i="1">
                                  <a:latin typeface="Cambria Math"/>
                                </a:rPr>
                                <m:t>𝑠</m:t>
                              </m:r>
                            </m:sup>
                          </m:sSubSup>
                        </m:e>
                      </m:d>
                      <m:r>
                        <a:rPr lang="en-US" altLang="zh-CN" sz="1400" i="1">
                          <a:latin typeface="Cambria Math"/>
                        </a:rPr>
                        <m:t>=</m:t>
                      </m:r>
                      <m:f>
                        <m:fPr>
                          <m:ctrlPr>
                            <a:rPr lang="zh-CN" altLang="zh-CN" sz="1400" i="1">
                              <a:latin typeface="Cambria Math" panose="02040503050406030204" pitchFamily="18" charset="0"/>
                            </a:rPr>
                          </m:ctrlPr>
                        </m:fPr>
                        <m:num>
                          <m:sSub>
                            <m:sSubPr>
                              <m:ctrlPr>
                                <a:rPr lang="zh-CN" altLang="zh-CN" sz="1400" i="1">
                                  <a:latin typeface="Cambria Math" panose="02040503050406030204" pitchFamily="18" charset="0"/>
                                </a:rPr>
                              </m:ctrlPr>
                            </m:sSubPr>
                            <m:e>
                              <m:r>
                                <a:rPr lang="en-US" altLang="zh-CN" sz="1400" i="1">
                                  <a:latin typeface="Cambria Math"/>
                                </a:rPr>
                                <m:t>𝑑</m:t>
                              </m:r>
                            </m:e>
                            <m:sub>
                              <m:r>
                                <a:rPr lang="en-US" altLang="zh-CN" sz="1400" i="1">
                                  <a:latin typeface="Cambria Math"/>
                                </a:rPr>
                                <m:t>𝑖</m:t>
                              </m:r>
                              <m:r>
                                <a:rPr lang="en-US" altLang="zh-CN" sz="1400" i="1">
                                  <a:latin typeface="Cambria Math"/>
                                </a:rPr>
                                <m:t>−1→ </m:t>
                              </m:r>
                              <m:r>
                                <a:rPr lang="en-US" altLang="zh-CN" sz="1400" i="1">
                                  <a:latin typeface="Cambria Math"/>
                                </a:rPr>
                                <m:t>𝑖</m:t>
                              </m:r>
                            </m:sub>
                          </m:sSub>
                        </m:num>
                        <m:den>
                          <m:sSub>
                            <m:sSubPr>
                              <m:ctrlPr>
                                <a:rPr lang="zh-CN" altLang="zh-CN" sz="1400" i="1">
                                  <a:latin typeface="Cambria Math" panose="02040503050406030204" pitchFamily="18" charset="0"/>
                                </a:rPr>
                              </m:ctrlPr>
                            </m:sSubPr>
                            <m:e>
                              <m:r>
                                <a:rPr lang="en-US" altLang="zh-CN" sz="1400" i="1">
                                  <a:latin typeface="Cambria Math"/>
                                </a:rPr>
                                <m:t>𝑤</m:t>
                              </m:r>
                            </m:e>
                            <m:sub>
                              <m:d>
                                <m:dPr>
                                  <m:ctrlPr>
                                    <a:rPr lang="zh-CN" altLang="zh-CN" sz="1400" i="1">
                                      <a:latin typeface="Cambria Math" panose="02040503050406030204" pitchFamily="18" charset="0"/>
                                    </a:rPr>
                                  </m:ctrlPr>
                                </m:dPr>
                                <m:e>
                                  <m:r>
                                    <a:rPr lang="en-US" altLang="zh-CN" sz="1400" i="1">
                                      <a:latin typeface="Cambria Math"/>
                                    </a:rPr>
                                    <m:t>𝑖</m:t>
                                  </m:r>
                                  <m:r>
                                    <a:rPr lang="en-US" altLang="zh-CN" sz="1400" i="1">
                                      <a:latin typeface="Cambria Math"/>
                                    </a:rPr>
                                    <m:t>−1,</m:t>
                                  </m:r>
                                  <m:r>
                                    <a:rPr lang="en-US" altLang="zh-CN" sz="1400" i="1">
                                      <a:latin typeface="Cambria Math"/>
                                    </a:rPr>
                                    <m:t>𝑡</m:t>
                                  </m:r>
                                </m:e>
                              </m:d>
                              <m:r>
                                <a:rPr lang="en-US" altLang="zh-CN" sz="1400" i="1">
                                  <a:latin typeface="Cambria Math"/>
                                </a:rPr>
                                <m:t>→(</m:t>
                              </m:r>
                              <m:r>
                                <a:rPr lang="en-US" altLang="zh-CN" sz="1400" i="1">
                                  <a:latin typeface="Cambria Math"/>
                                </a:rPr>
                                <m:t>𝑖</m:t>
                              </m:r>
                              <m:r>
                                <a:rPr lang="en-US" altLang="zh-CN" sz="1400" i="1">
                                  <a:latin typeface="Cambria Math"/>
                                </a:rPr>
                                <m:t>,</m:t>
                              </m:r>
                              <m:r>
                                <a:rPr lang="en-US" altLang="zh-CN" sz="1400" i="1">
                                  <a:latin typeface="Cambria Math"/>
                                </a:rPr>
                                <m:t>𝑠</m:t>
                              </m:r>
                              <m:r>
                                <a:rPr lang="en-US" altLang="zh-CN" sz="1400" i="1">
                                  <a:latin typeface="Cambria Math"/>
                                </a:rPr>
                                <m:t>)</m:t>
                              </m:r>
                            </m:sub>
                          </m:sSub>
                        </m:den>
                      </m:f>
                      <m:r>
                        <a:rPr lang="en-US" altLang="zh-CN" sz="1400" i="1">
                          <a:latin typeface="Cambria Math"/>
                        </a:rPr>
                        <m:t> </m:t>
                      </m:r>
                    </m:oMath>
                  </m:oMathPara>
                </a14:m>
                <a:endParaRPr lang="zh-CN" altLang="en-US" sz="1400" dirty="0"/>
              </a:p>
            </p:txBody>
          </p:sp>
        </mc:Choice>
        <mc:Fallback xmlns="">
          <p:sp>
            <p:nvSpPr>
              <p:cNvPr id="50" name="Rectangle 49"/>
              <p:cNvSpPr>
                <a:spLocks noRot="1" noChangeAspect="1" noMove="1" noResize="1" noEditPoints="1" noAdjustHandles="1" noChangeArrowheads="1" noChangeShapeType="1" noTextEdit="1"/>
              </p:cNvSpPr>
              <p:nvPr/>
            </p:nvSpPr>
            <p:spPr>
              <a:xfrm>
                <a:off x="5105400" y="4572000"/>
                <a:ext cx="2353850" cy="565476"/>
              </a:xfrm>
              <a:prstGeom prst="rect">
                <a:avLst/>
              </a:prstGeom>
              <a:blipFill rotWithShape="0">
                <a:blip r:embed="rId6"/>
                <a:stretch>
                  <a:fillRect b="-2151"/>
                </a:stretch>
              </a:blipFill>
            </p:spPr>
            <p:txBody>
              <a:bodyPr/>
              <a:lstStyle/>
              <a:p>
                <a:r>
                  <a:rPr lang="en-US">
                    <a:noFill/>
                  </a:rPr>
                  <a:t> </a:t>
                </a:r>
              </a:p>
            </p:txBody>
          </p:sp>
        </mc:Fallback>
      </mc:AlternateContent>
      <p:sp>
        <p:nvSpPr>
          <p:cNvPr id="4" name="Rectangle 3"/>
          <p:cNvSpPr/>
          <p:nvPr/>
        </p:nvSpPr>
        <p:spPr>
          <a:xfrm>
            <a:off x="533400" y="6324600"/>
            <a:ext cx="8305800" cy="276999"/>
          </a:xfrm>
          <a:prstGeom prst="rect">
            <a:avLst/>
          </a:prstGeom>
        </p:spPr>
        <p:txBody>
          <a:bodyPr wrap="square">
            <a:spAutoFit/>
          </a:bodyPr>
          <a:lstStyle/>
          <a:p>
            <a:r>
              <a:rPr lang="en-US" sz="1200" dirty="0"/>
              <a:t>Yin </a:t>
            </a:r>
            <a:r>
              <a:rPr lang="en-US" sz="1200" dirty="0" smtClean="0"/>
              <a:t>Lou, </a:t>
            </a:r>
            <a:r>
              <a:rPr lang="en-US" sz="1200" dirty="0" err="1"/>
              <a:t>Chengyang</a:t>
            </a:r>
            <a:r>
              <a:rPr lang="en-US" sz="1200" dirty="0"/>
              <a:t> </a:t>
            </a:r>
            <a:r>
              <a:rPr lang="en-US" sz="1200" dirty="0" smtClean="0"/>
              <a:t>Zhang, </a:t>
            </a:r>
            <a:r>
              <a:rPr lang="en-US" sz="1200" b="1" dirty="0"/>
              <a:t>Yu Zheng</a:t>
            </a:r>
            <a:r>
              <a:rPr lang="en-US" sz="1200" dirty="0"/>
              <a:t>, </a:t>
            </a:r>
            <a:r>
              <a:rPr lang="en-US" sz="1200" dirty="0" smtClean="0"/>
              <a:t>et al. </a:t>
            </a:r>
            <a:r>
              <a:rPr lang="en-US" sz="1200" dirty="0">
                <a:hlinkClick r:id="rId7"/>
              </a:rPr>
              <a:t>Map-Matching for Low-Sampling-Rate GPS Trajectories</a:t>
            </a:r>
            <a:r>
              <a:rPr lang="en-US" sz="1200" dirty="0" smtClean="0"/>
              <a:t>. In ACM SIGSPATIAL GIS 2009 </a:t>
            </a:r>
            <a:endParaRPr lang="en-US" sz="1200" dirty="0"/>
          </a:p>
        </p:txBody>
      </p:sp>
    </p:spTree>
    <p:extLst>
      <p:ext uri="{BB962C8B-B14F-4D97-AF65-F5344CB8AC3E}">
        <p14:creationId xmlns:p14="http://schemas.microsoft.com/office/powerpoint/2010/main" val="297275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8" grpId="0"/>
      <p:bldP spid="5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Map-matching</a:t>
            </a:r>
            <a:endParaRPr lang="zh-CN" altLang="en-US" dirty="0"/>
          </a:p>
        </p:txBody>
      </p:sp>
      <p:sp>
        <p:nvSpPr>
          <p:cNvPr id="3" name="Content Placeholder 2"/>
          <p:cNvSpPr>
            <a:spLocks noGrp="1"/>
          </p:cNvSpPr>
          <p:nvPr>
            <p:ph idx="1"/>
          </p:nvPr>
        </p:nvSpPr>
        <p:spPr>
          <a:xfrm>
            <a:off x="457200" y="1524000"/>
            <a:ext cx="8229600" cy="4525963"/>
          </a:xfrm>
        </p:spPr>
        <p:txBody>
          <a:bodyPr>
            <a:normAutofit/>
          </a:bodyPr>
          <a:lstStyle/>
          <a:p>
            <a:pPr marL="342900" lvl="1" indent="-342900">
              <a:buFont typeface="Arial" pitchFamily="34" charset="0"/>
              <a:buChar char="•"/>
            </a:pPr>
            <a:r>
              <a:rPr lang="en-US" altLang="zh-CN" dirty="0" smtClean="0"/>
              <a:t>Solution</a:t>
            </a:r>
          </a:p>
          <a:p>
            <a:pPr marL="742950" lvl="2" indent="-342900"/>
            <a:r>
              <a:rPr lang="en-US" altLang="zh-CN" sz="2000" dirty="0" smtClean="0"/>
              <a:t>Considering temporal information</a:t>
            </a:r>
          </a:p>
          <a:p>
            <a:pPr marL="742950" lvl="2" indent="-342900"/>
            <a:endParaRPr lang="en-US" altLang="zh-CN" sz="2000" dirty="0"/>
          </a:p>
          <a:p>
            <a:pPr marL="742950" lvl="2" indent="-342900"/>
            <a:endParaRPr lang="en-US" altLang="zh-CN" sz="2000" dirty="0" smtClean="0"/>
          </a:p>
          <a:p>
            <a:pPr marL="742950" lvl="2" indent="-342900"/>
            <a:endParaRPr lang="en-US" altLang="zh-CN" sz="2000" dirty="0"/>
          </a:p>
        </p:txBody>
      </p:sp>
      <mc:AlternateContent xmlns:mc="http://schemas.openxmlformats.org/markup-compatibility/2006" xmlns:a14="http://schemas.microsoft.com/office/drawing/2010/main">
        <mc:Choice Requires="a14">
          <p:sp>
            <p:nvSpPr>
              <p:cNvPr id="6" name="Rectangle 5"/>
              <p:cNvSpPr/>
              <p:nvPr/>
            </p:nvSpPr>
            <p:spPr>
              <a:xfrm>
                <a:off x="1219200" y="2783521"/>
                <a:ext cx="5247241" cy="95526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a:rPr>
                            <m:t>𝐹</m:t>
                          </m:r>
                        </m:e>
                        <m:sub>
                          <m:r>
                            <a:rPr lang="en-US" altLang="zh-CN" sz="1600" i="1">
                              <a:latin typeface="Cambria Math"/>
                            </a:rPr>
                            <m:t>𝑡</m:t>
                          </m:r>
                        </m:sub>
                      </m:sSub>
                      <m:d>
                        <m:dPr>
                          <m:ctrlPr>
                            <a:rPr lang="zh-CN" altLang="zh-CN" sz="1600" i="1">
                              <a:latin typeface="Cambria Math" panose="02040503050406030204" pitchFamily="18" charset="0"/>
                            </a:rPr>
                          </m:ctrlPr>
                        </m:dPr>
                        <m:e>
                          <m:sSubSup>
                            <m:sSubSupPr>
                              <m:ctrlPr>
                                <a:rPr lang="zh-CN" altLang="zh-CN" sz="1600" i="1">
                                  <a:latin typeface="Cambria Math" panose="02040503050406030204" pitchFamily="18" charset="0"/>
                                </a:rPr>
                              </m:ctrlPr>
                            </m:sSubSupPr>
                            <m:e>
                              <m:r>
                                <a:rPr lang="en-US" altLang="zh-CN" sz="1600" i="1">
                                  <a:latin typeface="Cambria Math"/>
                                </a:rPr>
                                <m:t>𝑐</m:t>
                              </m:r>
                            </m:e>
                            <m:sub>
                              <m:r>
                                <a:rPr lang="en-US" altLang="zh-CN" sz="1600" i="1">
                                  <a:latin typeface="Cambria Math"/>
                                </a:rPr>
                                <m:t>𝑖</m:t>
                              </m:r>
                              <m:r>
                                <a:rPr lang="en-US" altLang="zh-CN" sz="1600" i="1">
                                  <a:latin typeface="Cambria Math"/>
                                </a:rPr>
                                <m:t>−1</m:t>
                              </m:r>
                            </m:sub>
                            <m:sup>
                              <m:r>
                                <a:rPr lang="en-US" altLang="zh-CN" sz="1600" i="1">
                                  <a:latin typeface="Cambria Math"/>
                                </a:rPr>
                                <m:t>𝑡</m:t>
                              </m:r>
                            </m:sup>
                          </m:sSubSup>
                          <m:r>
                            <a:rPr lang="en-US" altLang="zh-CN" sz="1600" i="1">
                              <a:latin typeface="Cambria Math"/>
                            </a:rPr>
                            <m:t>→</m:t>
                          </m:r>
                          <m:sSubSup>
                            <m:sSubSupPr>
                              <m:ctrlPr>
                                <a:rPr lang="zh-CN" altLang="zh-CN" sz="1600" i="1">
                                  <a:latin typeface="Cambria Math" panose="02040503050406030204" pitchFamily="18" charset="0"/>
                                </a:rPr>
                              </m:ctrlPr>
                            </m:sSubSupPr>
                            <m:e>
                              <m:r>
                                <a:rPr lang="en-US" altLang="zh-CN" sz="1600" i="1">
                                  <a:latin typeface="Cambria Math"/>
                                </a:rPr>
                                <m:t>𝑐</m:t>
                              </m:r>
                            </m:e>
                            <m:sub>
                              <m:r>
                                <a:rPr lang="en-US" altLang="zh-CN" sz="1600" i="1">
                                  <a:latin typeface="Cambria Math"/>
                                </a:rPr>
                                <m:t>𝑖</m:t>
                              </m:r>
                            </m:sub>
                            <m:sup>
                              <m:r>
                                <a:rPr lang="en-US" altLang="zh-CN" sz="1600" i="1">
                                  <a:latin typeface="Cambria Math"/>
                                </a:rPr>
                                <m:t>𝑠</m:t>
                              </m:r>
                            </m:sup>
                          </m:sSubSup>
                        </m:e>
                      </m:d>
                      <m:r>
                        <a:rPr lang="en-US" altLang="zh-CN" sz="1600" i="1">
                          <a:latin typeface="Cambria Math"/>
                        </a:rPr>
                        <m:t>=</m:t>
                      </m:r>
                      <m:f>
                        <m:fPr>
                          <m:ctrlPr>
                            <a:rPr lang="zh-CN" altLang="zh-CN" sz="1600" i="1">
                              <a:latin typeface="Cambria Math" panose="02040503050406030204" pitchFamily="18" charset="0"/>
                            </a:rPr>
                          </m:ctrlPr>
                        </m:fPr>
                        <m:num>
                          <m:nary>
                            <m:naryPr>
                              <m:chr m:val="∑"/>
                              <m:limLoc m:val="undOvr"/>
                              <m:ctrlPr>
                                <a:rPr lang="zh-CN" altLang="zh-CN" sz="1600" i="1">
                                  <a:latin typeface="Cambria Math" panose="02040503050406030204" pitchFamily="18" charset="0"/>
                                </a:rPr>
                              </m:ctrlPr>
                            </m:naryPr>
                            <m:sub>
                              <m:r>
                                <a:rPr lang="en-US" altLang="zh-CN" sz="1600" i="1">
                                  <a:latin typeface="Cambria Math"/>
                                </a:rPr>
                                <m:t>𝑢</m:t>
                              </m:r>
                              <m:r>
                                <a:rPr lang="en-US" altLang="zh-CN" sz="1600" i="1">
                                  <a:latin typeface="Cambria Math"/>
                                </a:rPr>
                                <m:t>=1</m:t>
                              </m:r>
                            </m:sub>
                            <m:sup>
                              <m:r>
                                <a:rPr lang="en-US" altLang="zh-CN" sz="1600" i="1">
                                  <a:latin typeface="Cambria Math"/>
                                </a:rPr>
                                <m:t>𝑘</m:t>
                              </m:r>
                            </m:sup>
                            <m:e>
                              <m:r>
                                <a:rPr lang="en-US" altLang="zh-CN" sz="1600" i="1">
                                  <a:latin typeface="Cambria Math"/>
                                </a:rPr>
                                <m:t>(</m:t>
                              </m:r>
                              <m:sSubSup>
                                <m:sSubSupPr>
                                  <m:ctrlPr>
                                    <a:rPr lang="zh-CN" altLang="zh-CN" sz="1600" i="1">
                                      <a:latin typeface="Cambria Math" panose="02040503050406030204" pitchFamily="18" charset="0"/>
                                    </a:rPr>
                                  </m:ctrlPr>
                                </m:sSubSupPr>
                                <m:e>
                                  <m:r>
                                    <a:rPr lang="en-US" altLang="zh-CN" sz="1600" i="1">
                                      <a:latin typeface="Cambria Math"/>
                                    </a:rPr>
                                    <m:t>𝑒</m:t>
                                  </m:r>
                                </m:e>
                                <m:sub>
                                  <m:r>
                                    <a:rPr lang="en-US" altLang="zh-CN" sz="1600" i="1">
                                      <a:latin typeface="Cambria Math"/>
                                    </a:rPr>
                                    <m:t>𝑢</m:t>
                                  </m:r>
                                </m:sub>
                                <m:sup>
                                  <m:r>
                                    <a:rPr lang="en-US" altLang="zh-CN" sz="1600" i="1">
                                      <a:latin typeface="Cambria Math"/>
                                    </a:rPr>
                                    <m:t>′</m:t>
                                  </m:r>
                                </m:sup>
                              </m:sSubSup>
                              <m:r>
                                <a:rPr lang="en-US" altLang="zh-CN" sz="1600" i="1">
                                  <a:latin typeface="Cambria Math"/>
                                </a:rPr>
                                <m:t>.</m:t>
                              </m:r>
                              <m:r>
                                <a:rPr lang="en-US" altLang="zh-CN" sz="1600" i="1">
                                  <a:latin typeface="Cambria Math"/>
                                </a:rPr>
                                <m:t>𝑣</m:t>
                              </m:r>
                              <m:r>
                                <a:rPr lang="en-US" altLang="zh-CN" sz="1600" i="1">
                                  <a:latin typeface="Cambria Math"/>
                                </a:rPr>
                                <m:t> ×</m:t>
                              </m:r>
                              <m:sSub>
                                <m:sSubPr>
                                  <m:ctrlPr>
                                    <a:rPr lang="zh-CN" altLang="zh-CN" sz="1600" i="1">
                                      <a:latin typeface="Cambria Math" panose="02040503050406030204" pitchFamily="18" charset="0"/>
                                    </a:rPr>
                                  </m:ctrlPr>
                                </m:sSubPr>
                                <m:e>
                                  <m:acc>
                                    <m:accPr>
                                      <m:chr m:val="̅"/>
                                      <m:ctrlPr>
                                        <a:rPr lang="zh-CN" altLang="zh-CN" sz="1600" i="1">
                                          <a:latin typeface="Cambria Math" panose="02040503050406030204" pitchFamily="18" charset="0"/>
                                        </a:rPr>
                                      </m:ctrlPr>
                                    </m:accPr>
                                    <m:e>
                                      <m:r>
                                        <a:rPr lang="en-US" altLang="zh-CN" sz="1600" i="1">
                                          <a:latin typeface="Cambria Math"/>
                                        </a:rPr>
                                        <m:t>𝑣</m:t>
                                      </m:r>
                                    </m:e>
                                  </m:acc>
                                </m:e>
                                <m:sub>
                                  <m:d>
                                    <m:dPr>
                                      <m:ctrlPr>
                                        <a:rPr lang="zh-CN" altLang="zh-CN" sz="1600" i="1">
                                          <a:latin typeface="Cambria Math" panose="02040503050406030204" pitchFamily="18" charset="0"/>
                                        </a:rPr>
                                      </m:ctrlPr>
                                    </m:dPr>
                                    <m:e>
                                      <m:r>
                                        <a:rPr lang="en-US" altLang="zh-CN" sz="1600" i="1">
                                          <a:latin typeface="Cambria Math"/>
                                        </a:rPr>
                                        <m:t>𝑖</m:t>
                                      </m:r>
                                      <m:r>
                                        <a:rPr lang="en-US" altLang="zh-CN" sz="1600" i="1">
                                          <a:latin typeface="Cambria Math"/>
                                        </a:rPr>
                                        <m:t>−1,</m:t>
                                      </m:r>
                                      <m:r>
                                        <a:rPr lang="en-US" altLang="zh-CN" sz="1600" i="1">
                                          <a:latin typeface="Cambria Math"/>
                                        </a:rPr>
                                        <m:t>𝑡</m:t>
                                      </m:r>
                                    </m:e>
                                  </m:d>
                                  <m:r>
                                    <a:rPr lang="en-US" altLang="zh-CN" sz="1600" i="1">
                                      <a:latin typeface="Cambria Math"/>
                                    </a:rPr>
                                    <m:t>→(</m:t>
                                  </m:r>
                                  <m:r>
                                    <a:rPr lang="en-US" altLang="zh-CN" sz="1600" i="1">
                                      <a:latin typeface="Cambria Math"/>
                                    </a:rPr>
                                    <m:t>𝑖</m:t>
                                  </m:r>
                                  <m:r>
                                    <a:rPr lang="en-US" altLang="zh-CN" sz="1600" i="1">
                                      <a:latin typeface="Cambria Math"/>
                                    </a:rPr>
                                    <m:t>,</m:t>
                                  </m:r>
                                  <m:r>
                                    <a:rPr lang="en-US" altLang="zh-CN" sz="1600" i="1">
                                      <a:latin typeface="Cambria Math"/>
                                    </a:rPr>
                                    <m:t>𝑠</m:t>
                                  </m:r>
                                  <m:r>
                                    <a:rPr lang="en-US" altLang="zh-CN" sz="1600" i="1">
                                      <a:latin typeface="Cambria Math"/>
                                    </a:rPr>
                                    <m:t>)</m:t>
                                  </m:r>
                                </m:sub>
                              </m:sSub>
                              <m:r>
                                <a:rPr lang="en-US" altLang="zh-CN" sz="1600" i="1">
                                  <a:latin typeface="Cambria Math"/>
                                </a:rPr>
                                <m:t>)</m:t>
                              </m:r>
                            </m:e>
                          </m:nary>
                        </m:num>
                        <m:den>
                          <m:rad>
                            <m:radPr>
                              <m:degHide m:val="on"/>
                              <m:ctrlPr>
                                <a:rPr lang="zh-CN" altLang="zh-CN" sz="1600" i="1">
                                  <a:latin typeface="Cambria Math" panose="02040503050406030204" pitchFamily="18" charset="0"/>
                                </a:rPr>
                              </m:ctrlPr>
                            </m:radPr>
                            <m:deg/>
                            <m:e>
                              <m:nary>
                                <m:naryPr>
                                  <m:chr m:val="∑"/>
                                  <m:limLoc m:val="undOvr"/>
                                  <m:ctrlPr>
                                    <a:rPr lang="zh-CN" altLang="zh-CN" sz="1600" i="1">
                                      <a:latin typeface="Cambria Math" panose="02040503050406030204" pitchFamily="18" charset="0"/>
                                    </a:rPr>
                                  </m:ctrlPr>
                                </m:naryPr>
                                <m:sub>
                                  <m:r>
                                    <a:rPr lang="en-US" altLang="zh-CN" sz="1600" i="1">
                                      <a:latin typeface="Cambria Math"/>
                                    </a:rPr>
                                    <m:t>𝑢</m:t>
                                  </m:r>
                                  <m:r>
                                    <a:rPr lang="en-US" altLang="zh-CN" sz="1600" i="1">
                                      <a:latin typeface="Cambria Math"/>
                                    </a:rPr>
                                    <m:t>=1</m:t>
                                  </m:r>
                                </m:sub>
                                <m:sup>
                                  <m:r>
                                    <a:rPr lang="en-US" altLang="zh-CN" sz="1600" i="1">
                                      <a:latin typeface="Cambria Math"/>
                                    </a:rPr>
                                    <m:t>𝑘</m:t>
                                  </m:r>
                                </m:sup>
                                <m:e>
                                  <m:sSup>
                                    <m:sSupPr>
                                      <m:ctrlPr>
                                        <a:rPr lang="zh-CN" altLang="zh-CN" sz="1600" i="1">
                                          <a:latin typeface="Cambria Math" panose="02040503050406030204" pitchFamily="18" charset="0"/>
                                        </a:rPr>
                                      </m:ctrlPr>
                                    </m:sSupPr>
                                    <m:e>
                                      <m:r>
                                        <a:rPr lang="en-US" altLang="zh-CN" sz="1600" i="1">
                                          <a:latin typeface="Cambria Math"/>
                                        </a:rPr>
                                        <m:t>(</m:t>
                                      </m:r>
                                      <m:sSubSup>
                                        <m:sSubSupPr>
                                          <m:ctrlPr>
                                            <a:rPr lang="zh-CN" altLang="zh-CN" sz="1600" i="1">
                                              <a:latin typeface="Cambria Math" panose="02040503050406030204" pitchFamily="18" charset="0"/>
                                            </a:rPr>
                                          </m:ctrlPr>
                                        </m:sSubSupPr>
                                        <m:e>
                                          <m:r>
                                            <a:rPr lang="en-US" altLang="zh-CN" sz="1600" i="1">
                                              <a:latin typeface="Cambria Math"/>
                                            </a:rPr>
                                            <m:t>𝑒</m:t>
                                          </m:r>
                                        </m:e>
                                        <m:sub>
                                          <m:r>
                                            <a:rPr lang="en-US" altLang="zh-CN" sz="1600" i="1">
                                              <a:latin typeface="Cambria Math"/>
                                            </a:rPr>
                                            <m:t>𝑢</m:t>
                                          </m:r>
                                        </m:sub>
                                        <m:sup>
                                          <m:r>
                                            <a:rPr lang="en-US" altLang="zh-CN" sz="1600" i="1">
                                              <a:latin typeface="Cambria Math"/>
                                            </a:rPr>
                                            <m:t>′</m:t>
                                          </m:r>
                                        </m:sup>
                                      </m:sSubSup>
                                      <m:r>
                                        <a:rPr lang="en-US" altLang="zh-CN" sz="1600" i="1">
                                          <a:latin typeface="Cambria Math"/>
                                        </a:rPr>
                                        <m:t>.</m:t>
                                      </m:r>
                                      <m:r>
                                        <a:rPr lang="en-US" altLang="zh-CN" sz="1600" i="1">
                                          <a:latin typeface="Cambria Math"/>
                                        </a:rPr>
                                        <m:t>𝑣</m:t>
                                      </m:r>
                                      <m:r>
                                        <a:rPr lang="en-US" altLang="zh-CN" sz="1600" i="1">
                                          <a:latin typeface="Cambria Math"/>
                                        </a:rPr>
                                        <m:t>)</m:t>
                                      </m:r>
                                    </m:e>
                                    <m:sup>
                                      <m:r>
                                        <a:rPr lang="en-US" altLang="zh-CN" sz="1600" i="1">
                                          <a:latin typeface="Cambria Math"/>
                                        </a:rPr>
                                        <m:t>2</m:t>
                                      </m:r>
                                    </m:sup>
                                  </m:sSup>
                                </m:e>
                              </m:nary>
                            </m:e>
                          </m:rad>
                          <m:r>
                            <a:rPr lang="en-US" altLang="zh-CN" sz="1600" i="1">
                              <a:latin typeface="Cambria Math"/>
                            </a:rPr>
                            <m:t>×</m:t>
                          </m:r>
                          <m:rad>
                            <m:radPr>
                              <m:degHide m:val="on"/>
                              <m:ctrlPr>
                                <a:rPr lang="zh-CN" altLang="zh-CN" sz="1600" i="1">
                                  <a:latin typeface="Cambria Math" panose="02040503050406030204" pitchFamily="18" charset="0"/>
                                </a:rPr>
                              </m:ctrlPr>
                            </m:radPr>
                            <m:deg/>
                            <m:e>
                              <m:nary>
                                <m:naryPr>
                                  <m:chr m:val="∑"/>
                                  <m:limLoc m:val="undOvr"/>
                                  <m:ctrlPr>
                                    <a:rPr lang="zh-CN" altLang="zh-CN" sz="1600" i="1">
                                      <a:latin typeface="Cambria Math" panose="02040503050406030204" pitchFamily="18" charset="0"/>
                                    </a:rPr>
                                  </m:ctrlPr>
                                </m:naryPr>
                                <m:sub>
                                  <m:r>
                                    <a:rPr lang="en-US" altLang="zh-CN" sz="1600" i="1">
                                      <a:latin typeface="Cambria Math"/>
                                    </a:rPr>
                                    <m:t>𝑢</m:t>
                                  </m:r>
                                  <m:r>
                                    <a:rPr lang="en-US" altLang="zh-CN" sz="1600" i="1">
                                      <a:latin typeface="Cambria Math"/>
                                    </a:rPr>
                                    <m:t>=1</m:t>
                                  </m:r>
                                </m:sub>
                                <m:sup>
                                  <m:r>
                                    <a:rPr lang="en-US" altLang="zh-CN" sz="1600" i="1">
                                      <a:latin typeface="Cambria Math"/>
                                    </a:rPr>
                                    <m:t>𝑘</m:t>
                                  </m:r>
                                </m:sup>
                                <m:e>
                                  <m:sSubSup>
                                    <m:sSubSupPr>
                                      <m:ctrlPr>
                                        <a:rPr lang="zh-CN" altLang="zh-CN" sz="1600" i="1">
                                          <a:latin typeface="Cambria Math" panose="02040503050406030204" pitchFamily="18" charset="0"/>
                                        </a:rPr>
                                      </m:ctrlPr>
                                    </m:sSubSupPr>
                                    <m:e>
                                      <m:acc>
                                        <m:accPr>
                                          <m:chr m:val="̅"/>
                                          <m:ctrlPr>
                                            <a:rPr lang="zh-CN" altLang="zh-CN" sz="1600" i="1">
                                              <a:latin typeface="Cambria Math" panose="02040503050406030204" pitchFamily="18" charset="0"/>
                                            </a:rPr>
                                          </m:ctrlPr>
                                        </m:accPr>
                                        <m:e>
                                          <m:r>
                                            <a:rPr lang="en-US" altLang="zh-CN" sz="1600" i="1">
                                              <a:latin typeface="Cambria Math"/>
                                            </a:rPr>
                                            <m:t>𝑣</m:t>
                                          </m:r>
                                        </m:e>
                                      </m:acc>
                                    </m:e>
                                    <m:sub>
                                      <m:d>
                                        <m:dPr>
                                          <m:ctrlPr>
                                            <a:rPr lang="zh-CN" altLang="zh-CN" sz="1600" i="1">
                                              <a:latin typeface="Cambria Math" panose="02040503050406030204" pitchFamily="18" charset="0"/>
                                            </a:rPr>
                                          </m:ctrlPr>
                                        </m:dPr>
                                        <m:e>
                                          <m:r>
                                            <a:rPr lang="en-US" altLang="zh-CN" sz="1600" i="1">
                                              <a:latin typeface="Cambria Math"/>
                                            </a:rPr>
                                            <m:t>𝑖</m:t>
                                          </m:r>
                                          <m:r>
                                            <a:rPr lang="en-US" altLang="zh-CN" sz="1600" i="1">
                                              <a:latin typeface="Cambria Math"/>
                                            </a:rPr>
                                            <m:t>−1,</m:t>
                                          </m:r>
                                          <m:r>
                                            <a:rPr lang="en-US" altLang="zh-CN" sz="1600" i="1">
                                              <a:latin typeface="Cambria Math"/>
                                            </a:rPr>
                                            <m:t>𝑡</m:t>
                                          </m:r>
                                        </m:e>
                                      </m:d>
                                      <m:r>
                                        <a:rPr lang="en-US" altLang="zh-CN" sz="1600" i="1">
                                          <a:latin typeface="Cambria Math"/>
                                        </a:rPr>
                                        <m:t>→(</m:t>
                                      </m:r>
                                      <m:r>
                                        <a:rPr lang="en-US" altLang="zh-CN" sz="1600" i="1">
                                          <a:latin typeface="Cambria Math"/>
                                        </a:rPr>
                                        <m:t>𝑖</m:t>
                                      </m:r>
                                      <m:r>
                                        <a:rPr lang="en-US" altLang="zh-CN" sz="1600" i="1">
                                          <a:latin typeface="Cambria Math"/>
                                        </a:rPr>
                                        <m:t>,</m:t>
                                      </m:r>
                                      <m:r>
                                        <a:rPr lang="en-US" altLang="zh-CN" sz="1600" i="1">
                                          <a:latin typeface="Cambria Math"/>
                                        </a:rPr>
                                        <m:t>𝑠</m:t>
                                      </m:r>
                                      <m:r>
                                        <a:rPr lang="en-US" altLang="zh-CN" sz="1600" i="1">
                                          <a:latin typeface="Cambria Math"/>
                                        </a:rPr>
                                        <m:t>)</m:t>
                                      </m:r>
                                    </m:sub>
                                    <m:sup>
                                      <m:r>
                                        <a:rPr lang="en-US" altLang="zh-CN" sz="1600" i="1">
                                          <a:latin typeface="Cambria Math"/>
                                        </a:rPr>
                                        <m:t>2</m:t>
                                      </m:r>
                                    </m:sup>
                                  </m:sSubSup>
                                </m:e>
                              </m:nary>
                            </m:e>
                          </m:rad>
                        </m:den>
                      </m:f>
                    </m:oMath>
                  </m:oMathPara>
                </a14:m>
                <a:endParaRPr lang="zh-CN" altLang="en-US" sz="1600" dirty="0"/>
              </a:p>
            </p:txBody>
          </p:sp>
        </mc:Choice>
        <mc:Fallback xmlns="">
          <p:sp>
            <p:nvSpPr>
              <p:cNvPr id="6" name="Rectangle 5"/>
              <p:cNvSpPr>
                <a:spLocks noRot="1" noChangeAspect="1" noMove="1" noResize="1" noEditPoints="1" noAdjustHandles="1" noChangeArrowheads="1" noChangeShapeType="1" noTextEdit="1"/>
              </p:cNvSpPr>
              <p:nvPr/>
            </p:nvSpPr>
            <p:spPr>
              <a:xfrm>
                <a:off x="1219200" y="2783521"/>
                <a:ext cx="5247241" cy="955262"/>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p:nvPr/>
        </p:nvPicPr>
        <p:blipFill>
          <a:blip r:embed="rId3" cstate="print"/>
          <a:srcRect l="1987" t="11835" r="1987"/>
          <a:stretch>
            <a:fillRect/>
          </a:stretch>
        </p:blipFill>
        <p:spPr bwMode="auto">
          <a:xfrm>
            <a:off x="2819400" y="4000472"/>
            <a:ext cx="2590800" cy="1143000"/>
          </a:xfrm>
          <a:prstGeom prst="rect">
            <a:avLst/>
          </a:prstGeom>
          <a:noFill/>
          <a:ln w="3175">
            <a:solidFill>
              <a:schemeClr val="tx1"/>
            </a:solidFill>
            <a:miter lim="800000"/>
            <a:headEnd/>
            <a:tailEnd/>
          </a:ln>
        </p:spPr>
      </p:pic>
      <mc:AlternateContent xmlns:mc="http://schemas.openxmlformats.org/markup-compatibility/2006" xmlns:a14="http://schemas.microsoft.com/office/drawing/2010/main">
        <mc:Choice Requires="a14">
          <p:sp>
            <p:nvSpPr>
              <p:cNvPr id="8" name="Rectangle 7"/>
              <p:cNvSpPr/>
              <p:nvPr/>
            </p:nvSpPr>
            <p:spPr>
              <a:xfrm>
                <a:off x="2895600" y="5396471"/>
                <a:ext cx="2230674" cy="645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1600" i="1">
                              <a:latin typeface="Cambria Math" panose="02040503050406030204" pitchFamily="18" charset="0"/>
                            </a:rPr>
                          </m:ctrlPr>
                        </m:sSubPr>
                        <m:e>
                          <m:acc>
                            <m:accPr>
                              <m:chr m:val="̅"/>
                              <m:ctrlPr>
                                <a:rPr lang="zh-CN" altLang="zh-CN" sz="1600" i="1">
                                  <a:latin typeface="Cambria Math" panose="02040503050406030204" pitchFamily="18" charset="0"/>
                                </a:rPr>
                              </m:ctrlPr>
                            </m:accPr>
                            <m:e>
                              <m:r>
                                <a:rPr lang="en-US" altLang="zh-CN" sz="1600" i="1">
                                  <a:latin typeface="Cambria Math"/>
                                </a:rPr>
                                <m:t>𝑣</m:t>
                              </m:r>
                            </m:e>
                          </m:acc>
                        </m:e>
                        <m:sub>
                          <m:d>
                            <m:dPr>
                              <m:ctrlPr>
                                <a:rPr lang="zh-CN" altLang="zh-CN" sz="1600" i="1">
                                  <a:latin typeface="Cambria Math" panose="02040503050406030204" pitchFamily="18" charset="0"/>
                                </a:rPr>
                              </m:ctrlPr>
                            </m:dPr>
                            <m:e>
                              <m:r>
                                <a:rPr lang="en-US" altLang="zh-CN" sz="1600" i="1">
                                  <a:latin typeface="Cambria Math"/>
                                </a:rPr>
                                <m:t>𝑖</m:t>
                              </m:r>
                              <m:r>
                                <a:rPr lang="en-US" altLang="zh-CN" sz="1600" i="1">
                                  <a:latin typeface="Cambria Math"/>
                                </a:rPr>
                                <m:t>−1,</m:t>
                              </m:r>
                              <m:r>
                                <a:rPr lang="en-US" altLang="zh-CN" sz="1600" i="1">
                                  <a:latin typeface="Cambria Math"/>
                                </a:rPr>
                                <m:t>𝑡</m:t>
                              </m:r>
                            </m:e>
                          </m:d>
                          <m:r>
                            <a:rPr lang="en-US" altLang="zh-CN" sz="1600" i="1">
                              <a:latin typeface="Cambria Math"/>
                            </a:rPr>
                            <m:t>→(</m:t>
                          </m:r>
                          <m:r>
                            <a:rPr lang="en-US" altLang="zh-CN" sz="1600" i="1">
                              <a:latin typeface="Cambria Math"/>
                            </a:rPr>
                            <m:t>𝑖</m:t>
                          </m:r>
                          <m:r>
                            <a:rPr lang="en-US" altLang="zh-CN" sz="1600" i="1">
                              <a:latin typeface="Cambria Math"/>
                            </a:rPr>
                            <m:t>,</m:t>
                          </m:r>
                          <m:r>
                            <a:rPr lang="en-US" altLang="zh-CN" sz="1600" i="1">
                              <a:latin typeface="Cambria Math"/>
                            </a:rPr>
                            <m:t>𝑠</m:t>
                          </m:r>
                          <m:r>
                            <a:rPr lang="en-US" altLang="zh-CN" sz="1600" i="1">
                              <a:latin typeface="Cambria Math"/>
                            </a:rPr>
                            <m:t>)</m:t>
                          </m:r>
                        </m:sub>
                      </m:sSub>
                      <m:r>
                        <a:rPr lang="en-US" altLang="zh-CN" sz="1600" i="1">
                          <a:latin typeface="Cambria Math"/>
                        </a:rPr>
                        <m:t> </m:t>
                      </m:r>
                      <m:r>
                        <a:rPr lang="en-US" altLang="zh-CN" sz="1600">
                          <a:latin typeface="Cambria Math"/>
                        </a:rPr>
                        <m:t>=</m:t>
                      </m:r>
                      <m:f>
                        <m:fPr>
                          <m:ctrlPr>
                            <a:rPr lang="zh-CN" altLang="zh-CN" sz="1600" i="1">
                              <a:latin typeface="Cambria Math" panose="02040503050406030204" pitchFamily="18" charset="0"/>
                            </a:rPr>
                          </m:ctrlPr>
                        </m:fPr>
                        <m:num>
                          <m:nary>
                            <m:naryPr>
                              <m:chr m:val="∑"/>
                              <m:limLoc m:val="undOvr"/>
                              <m:ctrlPr>
                                <a:rPr lang="zh-CN" altLang="zh-CN" sz="1600" i="1">
                                  <a:latin typeface="Cambria Math" panose="02040503050406030204" pitchFamily="18" charset="0"/>
                                </a:rPr>
                              </m:ctrlPr>
                            </m:naryPr>
                            <m:sub>
                              <m:r>
                                <a:rPr lang="en-US" altLang="zh-CN" sz="1600" i="1">
                                  <a:latin typeface="Cambria Math"/>
                                </a:rPr>
                                <m:t>𝑢</m:t>
                              </m:r>
                              <m:r>
                                <a:rPr lang="en-US" altLang="zh-CN" sz="1600" i="1">
                                  <a:latin typeface="Cambria Math"/>
                                </a:rPr>
                                <m:t>=1</m:t>
                              </m:r>
                            </m:sub>
                            <m:sup>
                              <m:r>
                                <a:rPr lang="en-US" altLang="zh-CN" sz="1600" i="1">
                                  <a:latin typeface="Cambria Math"/>
                                </a:rPr>
                                <m:t>𝑘</m:t>
                              </m:r>
                            </m:sup>
                            <m:e>
                              <m:sSub>
                                <m:sSubPr>
                                  <m:ctrlPr>
                                    <a:rPr lang="zh-CN" altLang="zh-CN" sz="1600" i="1">
                                      <a:latin typeface="Cambria Math" panose="02040503050406030204" pitchFamily="18" charset="0"/>
                                    </a:rPr>
                                  </m:ctrlPr>
                                </m:sSubPr>
                                <m:e>
                                  <m:r>
                                    <a:rPr lang="en-US" altLang="zh-CN" sz="1600" i="1">
                                      <a:latin typeface="Cambria Math"/>
                                    </a:rPr>
                                    <m:t>𝑙</m:t>
                                  </m:r>
                                </m:e>
                                <m:sub>
                                  <m:r>
                                    <a:rPr lang="en-US" altLang="zh-CN" sz="1600" i="1">
                                      <a:latin typeface="Cambria Math"/>
                                    </a:rPr>
                                    <m:t>𝑢</m:t>
                                  </m:r>
                                </m:sub>
                              </m:sSub>
                              <m:r>
                                <a:rPr lang="en-US" altLang="zh-CN" sz="1600" i="1">
                                  <a:latin typeface="Cambria Math"/>
                                </a:rPr>
                                <m:t> </m:t>
                              </m:r>
                            </m:e>
                          </m:nary>
                        </m:num>
                        <m:den>
                          <m:sSub>
                            <m:sSubPr>
                              <m:ctrlPr>
                                <a:rPr lang="zh-CN" altLang="zh-CN" sz="1600" i="1">
                                  <a:latin typeface="Cambria Math" panose="02040503050406030204" pitchFamily="18" charset="0"/>
                                </a:rPr>
                              </m:ctrlPr>
                            </m:sSubPr>
                            <m:e>
                              <m:r>
                                <a:rPr lang="en-US" altLang="zh-CN" sz="1600" i="1">
                                  <a:latin typeface="Cambria Math"/>
                                </a:rPr>
                                <m:t>∆</m:t>
                              </m:r>
                              <m:r>
                                <a:rPr lang="en-US" altLang="zh-CN" sz="1600" i="1">
                                  <a:latin typeface="Cambria Math"/>
                                </a:rPr>
                                <m:t>𝑡</m:t>
                              </m:r>
                            </m:e>
                            <m:sub>
                              <m:r>
                                <a:rPr lang="en-US" altLang="zh-CN" sz="1600" i="1">
                                  <a:latin typeface="Cambria Math"/>
                                </a:rPr>
                                <m:t>𝑖</m:t>
                              </m:r>
                              <m:r>
                                <a:rPr lang="en-US" altLang="zh-CN" sz="1600" i="1">
                                  <a:latin typeface="Cambria Math"/>
                                </a:rPr>
                                <m:t>−1→ </m:t>
                              </m:r>
                              <m:r>
                                <a:rPr lang="en-US" altLang="zh-CN" sz="1600" i="1">
                                  <a:latin typeface="Cambria Math"/>
                                </a:rPr>
                                <m:t>𝑖</m:t>
                              </m:r>
                            </m:sub>
                          </m:sSub>
                        </m:den>
                      </m:f>
                      <m:r>
                        <a:rPr lang="en-US" altLang="zh-CN" sz="1600">
                          <a:latin typeface="Cambria Math"/>
                        </a:rPr>
                        <m:t> </m:t>
                      </m:r>
                    </m:oMath>
                  </m:oMathPara>
                </a14:m>
                <a:endParaRPr lang="zh-CN" altLang="en-US" sz="1600" dirty="0"/>
              </a:p>
            </p:txBody>
          </p:sp>
        </mc:Choice>
        <mc:Fallback xmlns="">
          <p:sp>
            <p:nvSpPr>
              <p:cNvPr id="8" name="Rectangle 7"/>
              <p:cNvSpPr>
                <a:spLocks noRot="1" noChangeAspect="1" noMove="1" noResize="1" noEditPoints="1" noAdjustHandles="1" noChangeArrowheads="1" noChangeShapeType="1" noTextEdit="1"/>
              </p:cNvSpPr>
              <p:nvPr/>
            </p:nvSpPr>
            <p:spPr>
              <a:xfrm>
                <a:off x="2895600" y="5396471"/>
                <a:ext cx="2230674" cy="645305"/>
              </a:xfrm>
              <a:prstGeom prst="rect">
                <a:avLst/>
              </a:prstGeom>
              <a:blipFill rotWithShape="0">
                <a:blip r:embed="rId4"/>
                <a:stretch>
                  <a:fillRect/>
                </a:stretch>
              </a:blipFill>
            </p:spPr>
            <p:txBody>
              <a:bodyPr/>
              <a:lstStyle/>
              <a:p>
                <a:r>
                  <a:rPr lang="en-US">
                    <a:noFill/>
                  </a:rPr>
                  <a:t> </a:t>
                </a:r>
              </a:p>
            </p:txBody>
          </p:sp>
        </mc:Fallback>
      </mc:AlternateContent>
      <p:sp>
        <p:nvSpPr>
          <p:cNvPr id="15" name="Rectangle 14"/>
          <p:cNvSpPr/>
          <p:nvPr/>
        </p:nvSpPr>
        <p:spPr>
          <a:xfrm>
            <a:off x="533400" y="6324600"/>
            <a:ext cx="8305800" cy="276999"/>
          </a:xfrm>
          <a:prstGeom prst="rect">
            <a:avLst/>
          </a:prstGeom>
        </p:spPr>
        <p:txBody>
          <a:bodyPr wrap="square">
            <a:spAutoFit/>
          </a:bodyPr>
          <a:lstStyle/>
          <a:p>
            <a:r>
              <a:rPr lang="en-US" sz="1200" dirty="0"/>
              <a:t>Yin </a:t>
            </a:r>
            <a:r>
              <a:rPr lang="en-US" sz="1200" dirty="0" smtClean="0"/>
              <a:t>Lou, </a:t>
            </a:r>
            <a:r>
              <a:rPr lang="en-US" sz="1200" dirty="0" err="1"/>
              <a:t>Chengyang</a:t>
            </a:r>
            <a:r>
              <a:rPr lang="en-US" sz="1200" dirty="0"/>
              <a:t> </a:t>
            </a:r>
            <a:r>
              <a:rPr lang="en-US" sz="1200" dirty="0" smtClean="0"/>
              <a:t>Zhang, </a:t>
            </a:r>
            <a:r>
              <a:rPr lang="en-US" sz="1200" b="1" dirty="0"/>
              <a:t>Yu Zheng</a:t>
            </a:r>
            <a:r>
              <a:rPr lang="en-US" sz="1200" dirty="0"/>
              <a:t>, </a:t>
            </a:r>
            <a:r>
              <a:rPr lang="en-US" sz="1200" dirty="0" smtClean="0"/>
              <a:t>et al. </a:t>
            </a:r>
            <a:r>
              <a:rPr lang="en-US" sz="1200" dirty="0">
                <a:hlinkClick r:id="rId5"/>
              </a:rPr>
              <a:t>Map-Matching for Low-Sampling-Rate GPS Trajectories</a:t>
            </a:r>
            <a:r>
              <a:rPr lang="en-US" sz="1200" dirty="0" smtClean="0"/>
              <a:t>. In ACM SIGSPATIAL GIS 2009 </a:t>
            </a:r>
            <a:endParaRPr lang="en-US" sz="1200" dirty="0"/>
          </a:p>
        </p:txBody>
      </p:sp>
    </p:spTree>
    <p:extLst>
      <p:ext uri="{BB962C8B-B14F-4D97-AF65-F5344CB8AC3E}">
        <p14:creationId xmlns:p14="http://schemas.microsoft.com/office/powerpoint/2010/main" val="90795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Map-matching</a:t>
            </a:r>
            <a:endParaRPr lang="en-US" dirty="0"/>
          </a:p>
        </p:txBody>
      </p:sp>
      <p:sp>
        <p:nvSpPr>
          <p:cNvPr id="3" name="Content Placeholder 2"/>
          <p:cNvSpPr>
            <a:spLocks noGrp="1"/>
          </p:cNvSpPr>
          <p:nvPr>
            <p:ph idx="1"/>
          </p:nvPr>
        </p:nvSpPr>
        <p:spPr>
          <a:xfrm>
            <a:off x="457200" y="1524000"/>
            <a:ext cx="8229600" cy="4525963"/>
          </a:xfrm>
        </p:spPr>
        <p:txBody>
          <a:bodyPr>
            <a:normAutofit/>
          </a:bodyPr>
          <a:lstStyle/>
          <a:p>
            <a:pPr marL="342900" lvl="2" indent="-342900"/>
            <a:r>
              <a:rPr lang="en-US" altLang="zh-CN" dirty="0" smtClean="0"/>
              <a:t>Aggregating </a:t>
            </a:r>
          </a:p>
          <a:p>
            <a:pPr marL="800100" lvl="3" indent="-342900"/>
            <a:r>
              <a:rPr lang="en-US" altLang="zh-CN" dirty="0" smtClean="0"/>
              <a:t>Spatial and temporal information </a:t>
            </a:r>
          </a:p>
          <a:p>
            <a:pPr marL="800100" lvl="3" indent="-342900"/>
            <a:r>
              <a:rPr lang="en-US" altLang="zh-CN" dirty="0" smtClean="0"/>
              <a:t>Local and global information</a:t>
            </a:r>
          </a:p>
          <a:p>
            <a:pPr marL="342900" lvl="2" indent="-342900"/>
            <a:r>
              <a:rPr lang="en-US" altLang="zh-CN" dirty="0" smtClean="0"/>
              <a:t>Dynamic programing</a:t>
            </a:r>
            <a:endParaRPr lang="zh-CN" altLang="en-US" sz="3200" dirty="0"/>
          </a:p>
        </p:txBody>
      </p:sp>
      <p:pic>
        <p:nvPicPr>
          <p:cNvPr id="4" name="Picture 3"/>
          <p:cNvPicPr/>
          <p:nvPr/>
        </p:nvPicPr>
        <p:blipFill>
          <a:blip r:embed="rId2" cstate="print"/>
          <a:srcRect/>
          <a:stretch>
            <a:fillRect/>
          </a:stretch>
        </p:blipFill>
        <p:spPr bwMode="auto">
          <a:xfrm>
            <a:off x="2514600" y="3284193"/>
            <a:ext cx="4191000" cy="2133600"/>
          </a:xfrm>
          <a:prstGeom prst="rect">
            <a:avLst/>
          </a:prstGeom>
          <a:noFill/>
          <a:ln w="9525">
            <a:noFill/>
            <a:miter lim="800000"/>
            <a:headEnd/>
            <a:tailEnd/>
          </a:ln>
        </p:spPr>
      </p:pic>
      <p:grpSp>
        <p:nvGrpSpPr>
          <p:cNvPr id="5" name="Group 4"/>
          <p:cNvGrpSpPr/>
          <p:nvPr/>
        </p:nvGrpSpPr>
        <p:grpSpPr>
          <a:xfrm>
            <a:off x="3017047" y="3962842"/>
            <a:ext cx="3307553" cy="769151"/>
            <a:chOff x="4693447" y="4336249"/>
            <a:chExt cx="3307553" cy="769151"/>
          </a:xfrm>
        </p:grpSpPr>
        <p:cxnSp>
          <p:nvCxnSpPr>
            <p:cNvPr id="6" name="Straight Arrow Connector 5"/>
            <p:cNvCxnSpPr/>
            <p:nvPr/>
          </p:nvCxnSpPr>
          <p:spPr>
            <a:xfrm>
              <a:off x="4693447" y="4336249"/>
              <a:ext cx="1295400" cy="1524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096000" y="4572000"/>
              <a:ext cx="914400" cy="5334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7086600" y="4648200"/>
              <a:ext cx="914400" cy="4572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 name="Rectangle 8"/>
              <p:cNvSpPr/>
              <p:nvPr/>
            </p:nvSpPr>
            <p:spPr>
              <a:xfrm>
                <a:off x="2379299" y="5492297"/>
                <a:ext cx="4554901" cy="3751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𝐹</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a:rPr>
                                <m:t>𝑐</m:t>
                              </m:r>
                            </m:e>
                            <m:sub>
                              <m:r>
                                <a:rPr lang="en-US" altLang="zh-CN" i="1">
                                  <a:latin typeface="Cambria Math"/>
                                </a:rPr>
                                <m:t>𝑖</m:t>
                              </m:r>
                              <m:r>
                                <a:rPr lang="en-US" altLang="zh-CN" i="1">
                                  <a:latin typeface="Cambria Math"/>
                                </a:rPr>
                                <m:t>−1</m:t>
                              </m:r>
                            </m:sub>
                            <m:sup>
                              <m:r>
                                <a:rPr lang="en-US" altLang="zh-CN" i="1">
                                  <a:latin typeface="Cambria Math"/>
                                </a:rPr>
                                <m:t>𝑡</m:t>
                              </m:r>
                            </m:sup>
                          </m:sSubSup>
                          <m:r>
                            <a:rPr lang="en-US" altLang="zh-CN" i="1">
                              <a:latin typeface="Cambria Math"/>
                            </a:rPr>
                            <m:t>→</m:t>
                          </m:r>
                          <m:sSubSup>
                            <m:sSubSupPr>
                              <m:ctrlPr>
                                <a:rPr lang="zh-CN" altLang="zh-CN" i="1">
                                  <a:latin typeface="Cambria Math" panose="02040503050406030204" pitchFamily="18" charset="0"/>
                                </a:rPr>
                              </m:ctrlPr>
                            </m:sSubSupPr>
                            <m:e>
                              <m:r>
                                <a:rPr lang="en-US" altLang="zh-CN" i="1">
                                  <a:latin typeface="Cambria Math"/>
                                </a:rPr>
                                <m:t>𝑐</m:t>
                              </m:r>
                            </m:e>
                            <m:sub>
                              <m:r>
                                <a:rPr lang="en-US" altLang="zh-CN" i="1">
                                  <a:latin typeface="Cambria Math"/>
                                </a:rPr>
                                <m:t>𝑖</m:t>
                              </m:r>
                            </m:sub>
                            <m:sup>
                              <m:r>
                                <a:rPr lang="en-US" altLang="zh-CN" i="1">
                                  <a:latin typeface="Cambria Math"/>
                                </a:rPr>
                                <m:t>𝑠</m:t>
                              </m:r>
                            </m:sup>
                          </m:sSubSup>
                        </m:e>
                      </m:d>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𝐹</m:t>
                          </m:r>
                        </m:e>
                        <m:sub>
                          <m:r>
                            <a:rPr lang="en-US" altLang="zh-CN" i="1">
                              <a:latin typeface="Cambria Math"/>
                            </a:rPr>
                            <m:t>𝑠</m:t>
                          </m:r>
                        </m:sub>
                      </m:sSub>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a:rPr>
                                <m:t>𝑐</m:t>
                              </m:r>
                            </m:e>
                            <m:sub>
                              <m:r>
                                <a:rPr lang="en-US" altLang="zh-CN" i="1">
                                  <a:latin typeface="Cambria Math"/>
                                </a:rPr>
                                <m:t>𝑖</m:t>
                              </m:r>
                              <m:r>
                                <a:rPr lang="en-US" altLang="zh-CN" i="1">
                                  <a:latin typeface="Cambria Math"/>
                                </a:rPr>
                                <m:t>−1</m:t>
                              </m:r>
                            </m:sub>
                            <m:sup>
                              <m:r>
                                <a:rPr lang="en-US" altLang="zh-CN" i="1">
                                  <a:latin typeface="Cambria Math"/>
                                </a:rPr>
                                <m:t>𝑡</m:t>
                              </m:r>
                            </m:sup>
                          </m:sSubSup>
                          <m:r>
                            <a:rPr lang="en-US" altLang="zh-CN" i="1">
                              <a:latin typeface="Cambria Math"/>
                            </a:rPr>
                            <m:t>→</m:t>
                          </m:r>
                          <m:sSubSup>
                            <m:sSubSupPr>
                              <m:ctrlPr>
                                <a:rPr lang="zh-CN" altLang="zh-CN" i="1">
                                  <a:latin typeface="Cambria Math" panose="02040503050406030204" pitchFamily="18" charset="0"/>
                                </a:rPr>
                              </m:ctrlPr>
                            </m:sSubSupPr>
                            <m:e>
                              <m:r>
                                <a:rPr lang="en-US" altLang="zh-CN" i="1">
                                  <a:latin typeface="Cambria Math"/>
                                </a:rPr>
                                <m:t>𝑐</m:t>
                              </m:r>
                            </m:e>
                            <m:sub>
                              <m:r>
                                <a:rPr lang="en-US" altLang="zh-CN" i="1">
                                  <a:latin typeface="Cambria Math"/>
                                </a:rPr>
                                <m:t>𝑖</m:t>
                              </m:r>
                            </m:sub>
                            <m:sup>
                              <m:r>
                                <a:rPr lang="en-US" altLang="zh-CN" i="1">
                                  <a:latin typeface="Cambria Math"/>
                                </a:rPr>
                                <m:t>𝑠</m:t>
                              </m:r>
                            </m:sup>
                          </m:sSubSup>
                        </m:e>
                      </m:d>
                      <m:r>
                        <a:rPr lang="en-US" altLang="zh-CN" i="1">
                          <a:latin typeface="Cambria Math"/>
                        </a:rPr>
                        <m:t>∗</m:t>
                      </m:r>
                      <m:r>
                        <a:rPr lang="en-US" altLang="zh-CN" i="1">
                          <a:latin typeface="Cambria Math"/>
                        </a:rPr>
                        <m:t>𝑉</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a:rPr>
                                <m:t>𝑐</m:t>
                              </m:r>
                            </m:e>
                            <m:sub>
                              <m:r>
                                <a:rPr lang="en-US" altLang="zh-CN" i="1">
                                  <a:latin typeface="Cambria Math"/>
                                </a:rPr>
                                <m:t>𝑖</m:t>
                              </m:r>
                              <m:r>
                                <a:rPr lang="en-US" altLang="zh-CN" i="1">
                                  <a:latin typeface="Cambria Math"/>
                                </a:rPr>
                                <m:t>−1</m:t>
                              </m:r>
                            </m:sub>
                            <m:sup>
                              <m:r>
                                <a:rPr lang="en-US" altLang="zh-CN" i="1">
                                  <a:latin typeface="Cambria Math"/>
                                </a:rPr>
                                <m:t>𝑡</m:t>
                              </m:r>
                            </m:sup>
                          </m:sSubSup>
                          <m:r>
                            <a:rPr lang="en-US" altLang="zh-CN" i="1">
                              <a:latin typeface="Cambria Math"/>
                            </a:rPr>
                            <m:t>→</m:t>
                          </m:r>
                          <m:sSubSup>
                            <m:sSubSupPr>
                              <m:ctrlPr>
                                <a:rPr lang="zh-CN" altLang="zh-CN" i="1">
                                  <a:latin typeface="Cambria Math" panose="02040503050406030204" pitchFamily="18" charset="0"/>
                                </a:rPr>
                              </m:ctrlPr>
                            </m:sSubSupPr>
                            <m:e>
                              <m:r>
                                <a:rPr lang="en-US" altLang="zh-CN" i="1">
                                  <a:latin typeface="Cambria Math"/>
                                </a:rPr>
                                <m:t>𝑐</m:t>
                              </m:r>
                            </m:e>
                            <m:sub>
                              <m:r>
                                <a:rPr lang="en-US" altLang="zh-CN" i="1">
                                  <a:latin typeface="Cambria Math"/>
                                </a:rPr>
                                <m:t>𝑖</m:t>
                              </m:r>
                            </m:sub>
                            <m:sup>
                              <m:r>
                                <a:rPr lang="en-US" altLang="zh-CN" i="1">
                                  <a:latin typeface="Cambria Math"/>
                                </a:rPr>
                                <m:t>𝑠</m:t>
                              </m:r>
                            </m:sup>
                          </m:sSubSup>
                        </m:e>
                      </m:d>
                    </m:oMath>
                  </m:oMathPara>
                </a14:m>
                <a:endParaRPr lang="zh-CN" altLang="en-US" dirty="0"/>
              </a:p>
            </p:txBody>
          </p:sp>
        </mc:Choice>
        <mc:Fallback xmlns="">
          <p:sp>
            <p:nvSpPr>
              <p:cNvPr id="9" name="Rectangle 8"/>
              <p:cNvSpPr>
                <a:spLocks noRot="1" noChangeAspect="1" noMove="1" noResize="1" noEditPoints="1" noAdjustHandles="1" noChangeArrowheads="1" noChangeShapeType="1" noTextEdit="1"/>
              </p:cNvSpPr>
              <p:nvPr/>
            </p:nvSpPr>
            <p:spPr>
              <a:xfrm>
                <a:off x="2379299" y="5492297"/>
                <a:ext cx="4554901" cy="375103"/>
              </a:xfrm>
              <a:prstGeom prst="rect">
                <a:avLst/>
              </a:prstGeom>
              <a:blipFill rotWithShape="0">
                <a:blip r:embed="rId3"/>
                <a:stretch>
                  <a:fillRect b="-8065"/>
                </a:stretch>
              </a:blipFill>
            </p:spPr>
            <p:txBody>
              <a:bodyPr/>
              <a:lstStyle/>
              <a:p>
                <a:r>
                  <a:rPr lang="en-US">
                    <a:noFill/>
                  </a:rPr>
                  <a:t> </a:t>
                </a:r>
              </a:p>
            </p:txBody>
          </p:sp>
        </mc:Fallback>
      </mc:AlternateContent>
      <p:sp>
        <p:nvSpPr>
          <p:cNvPr id="10" name="Rectangle 9"/>
          <p:cNvSpPr/>
          <p:nvPr/>
        </p:nvSpPr>
        <p:spPr>
          <a:xfrm>
            <a:off x="533400" y="6324600"/>
            <a:ext cx="8305800" cy="276999"/>
          </a:xfrm>
          <a:prstGeom prst="rect">
            <a:avLst/>
          </a:prstGeom>
        </p:spPr>
        <p:txBody>
          <a:bodyPr wrap="square">
            <a:spAutoFit/>
          </a:bodyPr>
          <a:lstStyle/>
          <a:p>
            <a:r>
              <a:rPr lang="en-US" sz="1200" dirty="0"/>
              <a:t>Yin </a:t>
            </a:r>
            <a:r>
              <a:rPr lang="en-US" sz="1200" dirty="0" smtClean="0"/>
              <a:t>Lou, </a:t>
            </a:r>
            <a:r>
              <a:rPr lang="en-US" sz="1200" dirty="0" err="1"/>
              <a:t>Chengyang</a:t>
            </a:r>
            <a:r>
              <a:rPr lang="en-US" sz="1200" dirty="0"/>
              <a:t> </a:t>
            </a:r>
            <a:r>
              <a:rPr lang="en-US" sz="1200" dirty="0" smtClean="0"/>
              <a:t>Zhang, </a:t>
            </a:r>
            <a:r>
              <a:rPr lang="en-US" sz="1200" b="1" dirty="0"/>
              <a:t>Yu Zheng</a:t>
            </a:r>
            <a:r>
              <a:rPr lang="en-US" sz="1200" dirty="0"/>
              <a:t>, </a:t>
            </a:r>
            <a:r>
              <a:rPr lang="en-US" sz="1200" dirty="0" smtClean="0"/>
              <a:t>et al. </a:t>
            </a:r>
            <a:r>
              <a:rPr lang="en-US" sz="1200" dirty="0">
                <a:hlinkClick r:id="rId4"/>
              </a:rPr>
              <a:t>Map-Matching for Low-Sampling-Rate GPS Trajectories</a:t>
            </a:r>
            <a:r>
              <a:rPr lang="en-US" sz="1200" dirty="0" smtClean="0"/>
              <a:t>. In ACM SIGSPATIAL GIS 2009 </a:t>
            </a:r>
            <a:endParaRPr lang="en-US" sz="1200" dirty="0"/>
          </a:p>
        </p:txBody>
      </p:sp>
    </p:spTree>
    <p:extLst>
      <p:ext uri="{BB962C8B-B14F-4D97-AF65-F5344CB8AC3E}">
        <p14:creationId xmlns:p14="http://schemas.microsoft.com/office/powerpoint/2010/main" val="280993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altLang="zh-CN" sz="3600" dirty="0" smtClean="0"/>
              <a:t>An Improved Version: Interactive-Voting</a:t>
            </a:r>
            <a:endParaRPr lang="zh-CN" altLang="en-US" sz="3600" dirty="0"/>
          </a:p>
        </p:txBody>
      </p:sp>
      <p:sp>
        <p:nvSpPr>
          <p:cNvPr id="3" name="Content Placeholder 2"/>
          <p:cNvSpPr>
            <a:spLocks noGrp="1"/>
          </p:cNvSpPr>
          <p:nvPr>
            <p:ph idx="1"/>
          </p:nvPr>
        </p:nvSpPr>
        <p:spPr>
          <a:xfrm>
            <a:off x="838200" y="1219200"/>
            <a:ext cx="7467600" cy="1447800"/>
          </a:xfrm>
        </p:spPr>
        <p:txBody>
          <a:bodyPr>
            <a:normAutofit/>
          </a:bodyPr>
          <a:lstStyle/>
          <a:p>
            <a:r>
              <a:rPr lang="en-US" altLang="zh-CN" sz="2400" dirty="0" smtClean="0"/>
              <a:t>Key insights</a:t>
            </a:r>
          </a:p>
          <a:p>
            <a:pPr lvl="1"/>
            <a:r>
              <a:rPr lang="en-US" altLang="zh-CN" sz="1800" dirty="0"/>
              <a:t>Mutual </a:t>
            </a:r>
            <a:r>
              <a:rPr lang="en-US" altLang="zh-CN" sz="1800" dirty="0" smtClean="0"/>
              <a:t>influence (considering a farther distance)</a:t>
            </a:r>
            <a:endParaRPr lang="en-US" altLang="zh-CN" sz="1800" dirty="0"/>
          </a:p>
          <a:p>
            <a:pPr lvl="1"/>
            <a:r>
              <a:rPr lang="en-US" altLang="zh-CN" sz="1800" dirty="0" smtClean="0"/>
              <a:t>Weighted influence (based on distance)</a:t>
            </a:r>
            <a:endParaRPr lang="en-US" altLang="zh-CN" sz="2000" dirty="0"/>
          </a:p>
          <a:p>
            <a:pPr>
              <a:buNone/>
            </a:pPr>
            <a:endParaRPr lang="zh-CN" altLang="en-US" sz="2000" dirty="0"/>
          </a:p>
        </p:txBody>
      </p:sp>
      <p:pic>
        <p:nvPicPr>
          <p:cNvPr id="1029" name="Picture 5"/>
          <p:cNvPicPr>
            <a:picLocks noChangeAspect="1" noChangeArrowheads="1"/>
          </p:cNvPicPr>
          <p:nvPr/>
        </p:nvPicPr>
        <p:blipFill>
          <a:blip r:embed="rId2" cstate="print"/>
          <a:srcRect/>
          <a:stretch>
            <a:fillRect/>
          </a:stretch>
        </p:blipFill>
        <p:spPr bwMode="auto">
          <a:xfrm>
            <a:off x="1676400" y="2590800"/>
            <a:ext cx="5257800" cy="3124200"/>
          </a:xfrm>
          <a:prstGeom prst="rect">
            <a:avLst/>
          </a:prstGeom>
          <a:noFill/>
          <a:ln>
            <a:noFill/>
            <a:headEnd/>
            <a:tailEnd/>
          </a:ln>
          <a:effectLst/>
        </p:spPr>
        <p:style>
          <a:lnRef idx="3">
            <a:schemeClr val="lt1"/>
          </a:lnRef>
          <a:fillRef idx="1">
            <a:schemeClr val="accent4"/>
          </a:fillRef>
          <a:effectRef idx="1">
            <a:schemeClr val="accent4"/>
          </a:effectRef>
          <a:fontRef idx="minor">
            <a:schemeClr val="lt1"/>
          </a:fontRef>
        </p:style>
      </p:pic>
      <p:sp>
        <p:nvSpPr>
          <p:cNvPr id="4" name="Rectangle 3"/>
          <p:cNvSpPr/>
          <p:nvPr/>
        </p:nvSpPr>
        <p:spPr>
          <a:xfrm>
            <a:off x="990600" y="6248400"/>
            <a:ext cx="6629400" cy="276999"/>
          </a:xfrm>
          <a:prstGeom prst="rect">
            <a:avLst/>
          </a:prstGeom>
        </p:spPr>
        <p:txBody>
          <a:bodyPr wrap="square">
            <a:spAutoFit/>
          </a:bodyPr>
          <a:lstStyle/>
          <a:p>
            <a:pPr algn="ctr"/>
            <a:r>
              <a:rPr lang="en-US" sz="1200" dirty="0"/>
              <a:t>Jing </a:t>
            </a:r>
            <a:r>
              <a:rPr lang="en-US" sz="1200" dirty="0" smtClean="0"/>
              <a:t>Yuan, </a:t>
            </a:r>
            <a:r>
              <a:rPr lang="en-US" sz="1200" b="1" dirty="0"/>
              <a:t>Yu Zheng</a:t>
            </a:r>
            <a:r>
              <a:rPr lang="en-US" sz="1200" dirty="0"/>
              <a:t>, </a:t>
            </a:r>
            <a:r>
              <a:rPr lang="en-US" sz="1200" dirty="0" smtClean="0"/>
              <a:t>et al. </a:t>
            </a:r>
            <a:r>
              <a:rPr lang="en-US" sz="1200" dirty="0">
                <a:hlinkClick r:id="rId3"/>
              </a:rPr>
              <a:t>An Interactive-Voting based Map Matching Algorithm</a:t>
            </a:r>
            <a:r>
              <a:rPr lang="en-US" sz="1200" dirty="0"/>
              <a:t>. </a:t>
            </a:r>
            <a:r>
              <a:rPr lang="en-US" sz="1200" dirty="0" smtClean="0"/>
              <a:t>MDM 2010.</a:t>
            </a:r>
            <a:endParaRPr lang="en-US" sz="1200" dirty="0"/>
          </a:p>
        </p:txBody>
      </p:sp>
    </p:spTree>
    <p:extLst>
      <p:ext uri="{BB962C8B-B14F-4D97-AF65-F5344CB8AC3E}">
        <p14:creationId xmlns:p14="http://schemas.microsoft.com/office/powerpoint/2010/main" val="395840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 calcmode="lin" valueType="num">
                                      <p:cBhvr additive="base">
                                        <p:cTn id="7" dur="500" fill="hold"/>
                                        <p:tgtEl>
                                          <p:spTgt spid="1029"/>
                                        </p:tgtEl>
                                        <p:attrNameLst>
                                          <p:attrName>ppt_x</p:attrName>
                                        </p:attrNameLst>
                                      </p:cBhvr>
                                      <p:tavLst>
                                        <p:tav tm="0">
                                          <p:val>
                                            <p:strVal val="#ppt_x"/>
                                          </p:val>
                                        </p:tav>
                                        <p:tav tm="100000">
                                          <p:val>
                                            <p:strVal val="#ppt_x"/>
                                          </p:val>
                                        </p:tav>
                                      </p:tavLst>
                                    </p:anim>
                                    <p:anim calcmode="lin" valueType="num">
                                      <p:cBhvr additive="base">
                                        <p:cTn id="8"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02601"/>
          </a:xfrm>
        </p:spPr>
        <p:txBody>
          <a:bodyPr>
            <a:normAutofit/>
          </a:bodyPr>
          <a:lstStyle/>
          <a:p>
            <a:r>
              <a:rPr lang="en-US" altLang="zh-CN" sz="3600" dirty="0" smtClean="0"/>
              <a:t>Interactive-Voting-Based Map-Matching</a:t>
            </a:r>
            <a:endParaRPr lang="en-US" sz="3600" dirty="0"/>
          </a:p>
        </p:txBody>
      </p:sp>
      <mc:AlternateContent xmlns:mc="http://schemas.openxmlformats.org/markup-compatibility/2006" xmlns:a14="http://schemas.microsoft.com/office/drawing/2010/main">
        <mc:Choice Requires="a14">
          <p:sp>
            <p:nvSpPr>
              <p:cNvPr id="5" name="Rectangle 4"/>
              <p:cNvSpPr/>
              <p:nvPr/>
            </p:nvSpPr>
            <p:spPr>
              <a:xfrm>
                <a:off x="4572000" y="914400"/>
                <a:ext cx="4572000" cy="150413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sz="1400" b="1" i="1">
                          <a:latin typeface="Cambria Math" panose="02040503050406030204" pitchFamily="18" charset="0"/>
                        </a:rPr>
                        <m:t>𝑴</m:t>
                      </m:r>
                      <m:r>
                        <a:rPr lang="en-US" sz="1400" b="0" i="0">
                          <a:latin typeface="Cambria Math" panose="02040503050406030204" pitchFamily="18" charset="0"/>
                        </a:rPr>
                        <m:t>=</m:t>
                      </m:r>
                      <m:d>
                        <m:dPr>
                          <m:begChr m:val="["/>
                          <m:endChr m:val="]"/>
                          <m:ctrlPr>
                            <a:rPr lang="en-US" sz="1400" b="0" i="1">
                              <a:latin typeface="Cambria Math" panose="02040503050406030204" pitchFamily="18" charset="0"/>
                            </a:rPr>
                          </m:ctrlPr>
                        </m:dPr>
                        <m:e>
                          <m:m>
                            <m:mPr>
                              <m:mcs>
                                <m:mc>
                                  <m:mcPr>
                                    <m:count m:val="7"/>
                                    <m:mcJc m:val="center"/>
                                  </m:mcPr>
                                </m:mc>
                              </m:mcs>
                              <m:ctrlPr>
                                <a:rPr lang="en-US" sz="1400" b="0" i="1">
                                  <a:latin typeface="Cambria Math" panose="02040503050406030204" pitchFamily="18" charset="0"/>
                                </a:rPr>
                              </m:ctrlPr>
                            </m:mPr>
                            <m:mr>
                              <m:e>
                                <m:r>
                                  <a:rPr lang="en-US" sz="1400" b="0" i="0">
                                    <a:latin typeface="Cambria Math" panose="02040503050406030204" pitchFamily="18" charset="0"/>
                                  </a:rPr>
                                  <m:t>0.8</m:t>
                                </m:r>
                              </m:e>
                              <m:e>
                                <m:r>
                                  <a:rPr lang="en-US" sz="1400" b="0" i="0">
                                    <a:latin typeface="Cambria Math" panose="02040503050406030204" pitchFamily="18" charset="0"/>
                                  </a:rPr>
                                  <m:t>0.6</m:t>
                                </m:r>
                              </m:e>
                              <m:e>
                                <m:r>
                                  <a:rPr lang="en-US" sz="1400" b="0" i="0">
                                    <a:latin typeface="Cambria Math" panose="02040503050406030204" pitchFamily="18" charset="0"/>
                                  </a:rPr>
                                  <m:t>−∞</m:t>
                                </m:r>
                              </m:e>
                              <m:e>
                                <m:r>
                                  <a:rPr lang="en-US" sz="1400" b="0" i="0">
                                    <a:latin typeface="Cambria Math" panose="02040503050406030204" pitchFamily="18" charset="0"/>
                                  </a:rPr>
                                  <m:t>−∞</m:t>
                                </m:r>
                              </m:e>
                              <m:e>
                                <m:r>
                                  <a:rPr lang="en-US" sz="1400" b="0" i="0">
                                    <a:latin typeface="Cambria Math" panose="02040503050406030204" pitchFamily="18" charset="0"/>
                                  </a:rPr>
                                  <m:t>−∞</m:t>
                                </m:r>
                              </m:e>
                              <m:e>
                                <m:r>
                                  <a:rPr lang="en-US" sz="1400" b="0" i="0">
                                    <a:latin typeface="Cambria Math" panose="02040503050406030204" pitchFamily="18" charset="0"/>
                                  </a:rPr>
                                  <m:t>−∞</m:t>
                                </m:r>
                              </m:e>
                              <m:e>
                                <m:r>
                                  <a:rPr lang="en-US" sz="1400" b="0" i="0">
                                    <a:latin typeface="Cambria Math" panose="02040503050406030204" pitchFamily="18" charset="0"/>
                                  </a:rPr>
                                  <m:t>−∞</m:t>
                                </m:r>
                              </m:e>
                            </m:mr>
                            <m:mr>
                              <m:e>
                                <m:r>
                                  <a:rPr lang="en-US" sz="1400" b="0" i="0">
                                    <a:latin typeface="Cambria Math" panose="02040503050406030204" pitchFamily="18" charset="0"/>
                                  </a:rPr>
                                  <m:t>0.7</m:t>
                                </m:r>
                              </m:e>
                              <m:e>
                                <m:r>
                                  <a:rPr lang="en-US" sz="1400" b="0" i="0">
                                    <a:latin typeface="Cambria Math" panose="02040503050406030204" pitchFamily="18" charset="0"/>
                                  </a:rPr>
                                  <m:t>0.5</m:t>
                                </m:r>
                              </m:e>
                              <m:e>
                                <m:r>
                                  <a:rPr lang="en-US" sz="1400" b="0" i="0">
                                    <a:latin typeface="Cambria Math" panose="02040503050406030204" pitchFamily="18" charset="0"/>
                                  </a:rPr>
                                  <m:t>−∞</m:t>
                                </m:r>
                              </m:e>
                              <m:e>
                                <m:r>
                                  <a:rPr lang="en-US" sz="1400" b="0" i="0">
                                    <a:latin typeface="Cambria Math" panose="02040503050406030204" pitchFamily="18" charset="0"/>
                                  </a:rPr>
                                  <m:t>−∞</m:t>
                                </m:r>
                              </m:e>
                              <m:e>
                                <m:r>
                                  <a:rPr lang="en-US" sz="1400" b="0" i="0">
                                    <a:latin typeface="Cambria Math" panose="02040503050406030204" pitchFamily="18" charset="0"/>
                                  </a:rPr>
                                  <m:t>−∞</m:t>
                                </m:r>
                              </m:e>
                              <m:e>
                                <m:r>
                                  <a:rPr lang="en-US" sz="1400" b="0" i="0">
                                    <a:latin typeface="Cambria Math" panose="02040503050406030204" pitchFamily="18" charset="0"/>
                                  </a:rPr>
                                  <m:t>−∞</m:t>
                                </m:r>
                              </m:e>
                              <m:e>
                                <m:r>
                                  <a:rPr lang="en-US" sz="1400" b="0" i="0">
                                    <a:latin typeface="Cambria Math" panose="02040503050406030204" pitchFamily="18" charset="0"/>
                                  </a:rPr>
                                  <m:t>−∞</m:t>
                                </m:r>
                              </m:e>
                            </m:mr>
                            <m:mr>
                              <m:e>
                                <m:r>
                                  <a:rPr lang="en-US" sz="1400" b="0" i="0">
                                    <a:latin typeface="Cambria Math" panose="02040503050406030204" pitchFamily="18" charset="0"/>
                                  </a:rPr>
                                  <m:t>0.6</m:t>
                                </m:r>
                              </m:e>
                              <m:e>
                                <m:r>
                                  <a:rPr lang="en-US" sz="1400" b="0" i="0">
                                    <a:latin typeface="Cambria Math" panose="02040503050406030204" pitchFamily="18" charset="0"/>
                                  </a:rPr>
                                  <m:t>0.4</m:t>
                                </m:r>
                              </m:e>
                              <m:e>
                                <m:r>
                                  <a:rPr lang="en-US" sz="1400" b="0" i="0">
                                    <a:latin typeface="Cambria Math" panose="02040503050406030204" pitchFamily="18" charset="0"/>
                                  </a:rPr>
                                  <m:t>−∞</m:t>
                                </m:r>
                              </m:e>
                              <m:e>
                                <m:r>
                                  <a:rPr lang="en-US" sz="1400" b="0" i="0">
                                    <a:latin typeface="Cambria Math" panose="02040503050406030204" pitchFamily="18" charset="0"/>
                                  </a:rPr>
                                  <m:t>−∞</m:t>
                                </m:r>
                              </m:e>
                              <m:e>
                                <m:r>
                                  <a:rPr lang="en-US" sz="1400" b="0" i="0">
                                    <a:latin typeface="Cambria Math" panose="02040503050406030204" pitchFamily="18" charset="0"/>
                                  </a:rPr>
                                  <m:t>−∞</m:t>
                                </m:r>
                              </m:e>
                              <m:e>
                                <m:r>
                                  <a:rPr lang="en-US" sz="1400" b="0" i="0">
                                    <a:latin typeface="Cambria Math" panose="02040503050406030204" pitchFamily="18" charset="0"/>
                                  </a:rPr>
                                  <m:t>−∞</m:t>
                                </m:r>
                              </m:e>
                              <m:e>
                                <m:r>
                                  <a:rPr lang="en-US" sz="1400" b="0" i="0">
                                    <a:latin typeface="Cambria Math" panose="02040503050406030204" pitchFamily="18" charset="0"/>
                                  </a:rPr>
                                  <m:t>−∞</m:t>
                                </m:r>
                              </m:e>
                            </m:mr>
                            <m:mr>
                              <m:e>
                                <m:r>
                                  <a:rPr lang="en-US" sz="1400" b="0" i="0">
                                    <a:latin typeface="Cambria Math" panose="02040503050406030204" pitchFamily="18" charset="0"/>
                                  </a:rPr>
                                  <m:t>−∞</m:t>
                                </m:r>
                              </m:e>
                              <m:e>
                                <m:r>
                                  <a:rPr lang="en-US" sz="1400" b="0" i="0">
                                    <a:latin typeface="Cambria Math" panose="02040503050406030204" pitchFamily="18" charset="0"/>
                                  </a:rPr>
                                  <m:t>−∞</m:t>
                                </m:r>
                              </m:e>
                              <m:e>
                                <m:r>
                                  <a:rPr lang="en-US" sz="1400" b="0" i="0">
                                    <a:latin typeface="Cambria Math" panose="02040503050406030204" pitchFamily="18" charset="0"/>
                                  </a:rPr>
                                  <m:t>0.3</m:t>
                                </m:r>
                              </m:e>
                              <m:e>
                                <m:r>
                                  <a:rPr lang="en-US" sz="1400" b="0" i="0">
                                    <a:latin typeface="Cambria Math" panose="02040503050406030204" pitchFamily="18" charset="0"/>
                                  </a:rPr>
                                  <m:t>0.7</m:t>
                                </m:r>
                              </m:e>
                              <m:e>
                                <m:r>
                                  <a:rPr lang="en-US" sz="1400" b="0" i="0">
                                    <a:latin typeface="Cambria Math" panose="02040503050406030204" pitchFamily="18" charset="0"/>
                                  </a:rPr>
                                  <m:t>−∞</m:t>
                                </m:r>
                              </m:e>
                              <m:e>
                                <m:r>
                                  <a:rPr lang="en-US" sz="1400" b="0" i="0">
                                    <a:latin typeface="Cambria Math" panose="02040503050406030204" pitchFamily="18" charset="0"/>
                                  </a:rPr>
                                  <m:t>−∞</m:t>
                                </m:r>
                              </m:e>
                              <m:e>
                                <m:r>
                                  <a:rPr lang="en-US" sz="1400" b="0" i="0">
                                    <a:latin typeface="Cambria Math" panose="02040503050406030204" pitchFamily="18" charset="0"/>
                                  </a:rPr>
                                  <m:t>−∞</m:t>
                                </m:r>
                              </m:e>
                            </m:mr>
                            <m:mr>
                              <m:e>
                                <m:r>
                                  <a:rPr lang="en-US" sz="1400" b="0" i="0">
                                    <a:latin typeface="Cambria Math" panose="02040503050406030204" pitchFamily="18" charset="0"/>
                                  </a:rPr>
                                  <m:t>−∞</m:t>
                                </m:r>
                              </m:e>
                              <m:e>
                                <m:r>
                                  <a:rPr lang="en-US" sz="1400" b="0" i="0">
                                    <a:latin typeface="Cambria Math" panose="02040503050406030204" pitchFamily="18" charset="0"/>
                                  </a:rPr>
                                  <m:t>−∞</m:t>
                                </m:r>
                              </m:e>
                              <m:e>
                                <m:r>
                                  <a:rPr lang="en-US" sz="1400" b="0" i="0">
                                    <a:latin typeface="Cambria Math" panose="02040503050406030204" pitchFamily="18" charset="0"/>
                                  </a:rPr>
                                  <m:t>0.2</m:t>
                                </m:r>
                              </m:e>
                              <m:e>
                                <m:r>
                                  <a:rPr lang="en-US" sz="1400" b="0" i="0">
                                    <a:latin typeface="Cambria Math" panose="02040503050406030204" pitchFamily="18" charset="0"/>
                                  </a:rPr>
                                  <m:t>0.4</m:t>
                                </m:r>
                              </m:e>
                              <m:e>
                                <m:r>
                                  <a:rPr lang="en-US" sz="1400" b="0" i="0">
                                    <a:latin typeface="Cambria Math" panose="02040503050406030204" pitchFamily="18" charset="0"/>
                                  </a:rPr>
                                  <m:t>−∞</m:t>
                                </m:r>
                              </m:e>
                              <m:e>
                                <m:r>
                                  <a:rPr lang="en-US" sz="1400" b="0" i="0">
                                    <a:latin typeface="Cambria Math" panose="02040503050406030204" pitchFamily="18" charset="0"/>
                                  </a:rPr>
                                  <m:t>−∞</m:t>
                                </m:r>
                              </m:e>
                              <m:e>
                                <m:r>
                                  <a:rPr lang="en-US" sz="1400" b="0" i="0">
                                    <a:latin typeface="Cambria Math" panose="02040503050406030204" pitchFamily="18" charset="0"/>
                                  </a:rPr>
                                  <m:t>−∞</m:t>
                                </m:r>
                              </m:e>
                            </m:mr>
                            <m:mr>
                              <m:e>
                                <m:r>
                                  <a:rPr lang="en-US" sz="1400" b="0" i="0">
                                    <a:latin typeface="Cambria Math" panose="02040503050406030204" pitchFamily="18" charset="0"/>
                                  </a:rPr>
                                  <m:t>−∞</m:t>
                                </m:r>
                              </m:e>
                              <m:e>
                                <m:r>
                                  <a:rPr lang="en-US" sz="1400" b="0" i="0">
                                    <a:latin typeface="Cambria Math" panose="02040503050406030204" pitchFamily="18" charset="0"/>
                                  </a:rPr>
                                  <m:t>−∞</m:t>
                                </m:r>
                              </m:e>
                              <m:e>
                                <m:r>
                                  <a:rPr lang="en-US" sz="1400" b="0" i="0">
                                    <a:latin typeface="Cambria Math" panose="02040503050406030204" pitchFamily="18" charset="0"/>
                                  </a:rPr>
                                  <m:t>−∞</m:t>
                                </m:r>
                              </m:e>
                              <m:e>
                                <m:r>
                                  <a:rPr lang="en-US" sz="1400" b="0" i="0">
                                    <a:latin typeface="Cambria Math" panose="02040503050406030204" pitchFamily="18" charset="0"/>
                                  </a:rPr>
                                  <m:t>−∞</m:t>
                                </m:r>
                              </m:e>
                              <m:e>
                                <m:r>
                                  <a:rPr lang="en-US" sz="1400" b="0" i="0">
                                    <a:latin typeface="Cambria Math" panose="02040503050406030204" pitchFamily="18" charset="0"/>
                                  </a:rPr>
                                  <m:t>0.3</m:t>
                                </m:r>
                              </m:e>
                              <m:e>
                                <m:r>
                                  <a:rPr lang="en-US" sz="1400" b="0" i="0">
                                    <a:latin typeface="Cambria Math" panose="02040503050406030204" pitchFamily="18" charset="0"/>
                                  </a:rPr>
                                  <m:t>0.5</m:t>
                                </m:r>
                              </m:e>
                              <m:e>
                                <m:r>
                                  <a:rPr lang="en-US" sz="1400" b="0" i="0">
                                    <a:latin typeface="Cambria Math" panose="02040503050406030204" pitchFamily="18" charset="0"/>
                                  </a:rPr>
                                  <m:t>0.4</m:t>
                                </m:r>
                              </m:e>
                            </m:mr>
                            <m:mr>
                              <m:e>
                                <m:r>
                                  <a:rPr lang="en-US" sz="1400" b="0" i="0">
                                    <a:latin typeface="Cambria Math" panose="02040503050406030204" pitchFamily="18" charset="0"/>
                                  </a:rPr>
                                  <m:t>−∞</m:t>
                                </m:r>
                              </m:e>
                              <m:e>
                                <m:r>
                                  <a:rPr lang="en-US" sz="1400" b="0" i="0">
                                    <a:latin typeface="Cambria Math" panose="02040503050406030204" pitchFamily="18" charset="0"/>
                                  </a:rPr>
                                  <m:t>−∞</m:t>
                                </m:r>
                              </m:e>
                              <m:e>
                                <m:r>
                                  <a:rPr lang="en-US" sz="1400" b="0" i="0">
                                    <a:latin typeface="Cambria Math" panose="02040503050406030204" pitchFamily="18" charset="0"/>
                                  </a:rPr>
                                  <m:t>−∞</m:t>
                                </m:r>
                              </m:e>
                              <m:e>
                                <m:r>
                                  <a:rPr lang="en-US" sz="1400" b="0" i="0">
                                    <a:latin typeface="Cambria Math" panose="02040503050406030204" pitchFamily="18" charset="0"/>
                                  </a:rPr>
                                  <m:t>−∞</m:t>
                                </m:r>
                              </m:e>
                              <m:e>
                                <m:r>
                                  <a:rPr lang="en-US" sz="1400" b="0" i="0">
                                    <a:latin typeface="Cambria Math" panose="02040503050406030204" pitchFamily="18" charset="0"/>
                                  </a:rPr>
                                  <m:t>0.6</m:t>
                                </m:r>
                              </m:e>
                              <m:e>
                                <m:r>
                                  <a:rPr lang="en-US" sz="1400" b="0" i="0">
                                    <a:latin typeface="Cambria Math" panose="02040503050406030204" pitchFamily="18" charset="0"/>
                                  </a:rPr>
                                  <m:t>0.7</m:t>
                                </m:r>
                              </m:e>
                              <m:e>
                                <m:r>
                                  <a:rPr lang="en-US" sz="1400" b="0" i="0">
                                    <a:latin typeface="Cambria Math" panose="02040503050406030204" pitchFamily="18" charset="0"/>
                                  </a:rPr>
                                  <m:t>0.9</m:t>
                                </m:r>
                              </m:e>
                            </m:mr>
                          </m:m>
                        </m:e>
                      </m:d>
                    </m:oMath>
                  </m:oMathPara>
                </a14:m>
                <a:endParaRPr lang="en-US" sz="1400" dirty="0"/>
              </a:p>
            </p:txBody>
          </p:sp>
        </mc:Choice>
        <mc:Fallback xmlns="">
          <p:sp>
            <p:nvSpPr>
              <p:cNvPr id="5" name="Rectangle 4"/>
              <p:cNvSpPr>
                <a:spLocks noRot="1" noChangeAspect="1" noMove="1" noResize="1" noEditPoints="1" noAdjustHandles="1" noChangeArrowheads="1" noChangeShapeType="1" noTextEdit="1"/>
              </p:cNvSpPr>
              <p:nvPr/>
            </p:nvSpPr>
            <p:spPr>
              <a:xfrm>
                <a:off x="4572000" y="914400"/>
                <a:ext cx="4572000" cy="150413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15658" y="3722945"/>
                <a:ext cx="4572000" cy="1302472"/>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a:latin typeface="Cambria Math" panose="02040503050406030204" pitchFamily="18" charset="0"/>
                            </a:rPr>
                            <m:t>𝜱</m:t>
                          </m:r>
                        </m:e>
                        <m:sub>
                          <m:r>
                            <a:rPr lang="en-US" sz="1200" b="0" i="0">
                              <a:latin typeface="Cambria Math" panose="02040503050406030204" pitchFamily="18" charset="0"/>
                            </a:rPr>
                            <m:t>1</m:t>
                          </m:r>
                        </m:sub>
                      </m:sSub>
                      <m:r>
                        <a:rPr lang="en-US" sz="1200" b="0" i="0">
                          <a:latin typeface="Cambria Math" panose="02040503050406030204" pitchFamily="18" charset="0"/>
                        </a:rPr>
                        <m:t>=</m:t>
                      </m:r>
                      <m:d>
                        <m:dPr>
                          <m:begChr m:val="["/>
                          <m:endChr m:val="]"/>
                          <m:ctrlPr>
                            <a:rPr lang="en-US" sz="1200" b="0" i="1">
                              <a:latin typeface="Cambria Math" panose="02040503050406030204" pitchFamily="18" charset="0"/>
                            </a:rPr>
                          </m:ctrlPr>
                        </m:dPr>
                        <m:e>
                          <m:m>
                            <m:mPr>
                              <m:mcs>
                                <m:mc>
                                  <m:mcPr>
                                    <m:count m:val="7"/>
                                    <m:mcJc m:val="center"/>
                                  </m:mcPr>
                                </m:mc>
                              </m:mcs>
                              <m:ctrlPr>
                                <a:rPr lang="en-US" sz="1200" b="0" i="1">
                                  <a:latin typeface="Cambria Math" panose="02040503050406030204" pitchFamily="18" charset="0"/>
                                </a:rPr>
                              </m:ctrlPr>
                            </m:mPr>
                            <m:mr>
                              <m:e>
                                <m:r>
                                  <a:rPr lang="en-US" sz="1200" b="0" i="0">
                                    <a:latin typeface="Cambria Math" panose="02040503050406030204" pitchFamily="18" charset="0"/>
                                  </a:rPr>
                                  <m:t>0.4</m:t>
                                </m:r>
                              </m:e>
                              <m:e>
                                <m:r>
                                  <a:rPr lang="en-US" sz="1200" b="0" i="0">
                                    <a:latin typeface="Cambria Math" panose="02040503050406030204" pitchFamily="18" charset="0"/>
                                  </a:rPr>
                                  <m:t>0.3</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mr>
                            <m:mr>
                              <m:e>
                                <m:r>
                                  <a:rPr lang="en-US" sz="1200" b="0" i="0">
                                    <a:latin typeface="Cambria Math" panose="02040503050406030204" pitchFamily="18" charset="0"/>
                                  </a:rPr>
                                  <m:t>0.35</m:t>
                                </m:r>
                              </m:e>
                              <m:e>
                                <m:r>
                                  <a:rPr lang="en-US" sz="1200" b="0" i="0">
                                    <a:latin typeface="Cambria Math" panose="02040503050406030204" pitchFamily="18" charset="0"/>
                                  </a:rPr>
                                  <m:t>0.25</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mr>
                            <m:mr>
                              <m:e>
                                <m:r>
                                  <a:rPr lang="en-US" sz="1200" b="0" i="0">
                                    <a:latin typeface="Cambria Math" panose="02040503050406030204" pitchFamily="18" charset="0"/>
                                  </a:rPr>
                                  <m:t>0.3</m:t>
                                </m:r>
                              </m:e>
                              <m:e>
                                <m:r>
                                  <a:rPr lang="en-US" sz="1200" b="0" i="0">
                                    <a:latin typeface="Cambria Math" panose="02040503050406030204" pitchFamily="18" charset="0"/>
                                  </a:rPr>
                                  <m:t>0.2</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mr>
                            <m:mr>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0.0</m:t>
                                </m:r>
                                <m:r>
                                  <a:rPr lang="en-US" sz="1200" b="0" i="0" smtClean="0">
                                    <a:latin typeface="Cambria Math" panose="02040503050406030204" pitchFamily="18" charset="0"/>
                                  </a:rPr>
                                  <m:t>75</m:t>
                                </m:r>
                              </m:e>
                              <m:e>
                                <m:r>
                                  <a:rPr lang="en-US" sz="1200" b="0" i="0">
                                    <a:latin typeface="Cambria Math" panose="02040503050406030204" pitchFamily="18" charset="0"/>
                                  </a:rPr>
                                  <m:t>0.17</m:t>
                                </m:r>
                                <m:r>
                                  <a:rPr lang="en-US" sz="1200" b="0" i="1" smtClean="0">
                                    <a:latin typeface="Cambria Math" panose="02040503050406030204" pitchFamily="18" charset="0"/>
                                  </a:rPr>
                                  <m:t>5</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mr>
                            <m:mr>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0.05</m:t>
                                </m:r>
                              </m:e>
                              <m:e>
                                <m:r>
                                  <a:rPr lang="en-US" sz="1200" b="0" i="0">
                                    <a:latin typeface="Cambria Math" panose="02040503050406030204" pitchFamily="18" charset="0"/>
                                  </a:rPr>
                                  <m:t>0.1</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mr>
                            <m:mr>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0.0</m:t>
                                </m:r>
                                <m:r>
                                  <a:rPr lang="en-US" sz="1200" b="0" i="0" smtClean="0">
                                    <a:latin typeface="Cambria Math" panose="02040503050406030204" pitchFamily="18" charset="0"/>
                                  </a:rPr>
                                  <m:t>38</m:t>
                                </m:r>
                              </m:e>
                              <m:e>
                                <m:r>
                                  <a:rPr lang="en-US" sz="1200" b="0" i="0">
                                    <a:latin typeface="Cambria Math" panose="02040503050406030204" pitchFamily="18" charset="0"/>
                                  </a:rPr>
                                  <m:t>0.06</m:t>
                                </m:r>
                                <m:r>
                                  <a:rPr lang="en-US" sz="1200" b="0" i="0" smtClean="0">
                                    <a:latin typeface="Cambria Math" panose="02040503050406030204" pitchFamily="18" charset="0"/>
                                  </a:rPr>
                                  <m:t>3</m:t>
                                </m:r>
                              </m:e>
                              <m:e>
                                <m:r>
                                  <a:rPr lang="en-US" sz="1200" b="0" i="0">
                                    <a:latin typeface="Cambria Math" panose="02040503050406030204" pitchFamily="18" charset="0"/>
                                  </a:rPr>
                                  <m:t>0.05</m:t>
                                </m:r>
                              </m:e>
                            </m:mr>
                            <m:mr>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0.0</m:t>
                                </m:r>
                                <m:r>
                                  <a:rPr lang="en-US" sz="1200" b="0" i="0" smtClean="0">
                                    <a:latin typeface="Cambria Math" panose="02040503050406030204" pitchFamily="18" charset="0"/>
                                  </a:rPr>
                                  <m:t>75</m:t>
                                </m:r>
                              </m:e>
                              <m:e>
                                <m:r>
                                  <a:rPr lang="en-US" sz="1200" b="0" i="0">
                                    <a:latin typeface="Cambria Math" panose="02040503050406030204" pitchFamily="18" charset="0"/>
                                  </a:rPr>
                                  <m:t>0.0</m:t>
                                </m:r>
                                <m:r>
                                  <a:rPr lang="en-US" sz="1200" b="0" i="0" smtClean="0">
                                    <a:latin typeface="Cambria Math" panose="02040503050406030204" pitchFamily="18" charset="0"/>
                                  </a:rPr>
                                  <m:t>88</m:t>
                                </m:r>
                              </m:e>
                              <m:e>
                                <m:r>
                                  <a:rPr lang="en-US" sz="1200" b="0" i="0">
                                    <a:latin typeface="Cambria Math" panose="02040503050406030204" pitchFamily="18" charset="0"/>
                                  </a:rPr>
                                  <m:t>0.11</m:t>
                                </m:r>
                                <m:r>
                                  <a:rPr lang="en-US" sz="1200" b="0" i="0" smtClean="0">
                                    <a:latin typeface="Cambria Math" panose="02040503050406030204" pitchFamily="18" charset="0"/>
                                  </a:rPr>
                                  <m:t>3</m:t>
                                </m:r>
                              </m:e>
                            </m:mr>
                          </m:m>
                        </m:e>
                      </m:d>
                    </m:oMath>
                  </m:oMathPara>
                </a14:m>
                <a:endParaRPr lang="en-US" sz="1200" dirty="0"/>
              </a:p>
            </p:txBody>
          </p:sp>
        </mc:Choice>
        <mc:Fallback xmlns="">
          <p:sp>
            <p:nvSpPr>
              <p:cNvPr id="15" name="Rectangle 14"/>
              <p:cNvSpPr>
                <a:spLocks noRot="1" noChangeAspect="1" noMove="1" noResize="1" noEditPoints="1" noAdjustHandles="1" noChangeArrowheads="1" noChangeShapeType="1" noTextEdit="1"/>
              </p:cNvSpPr>
              <p:nvPr/>
            </p:nvSpPr>
            <p:spPr>
              <a:xfrm>
                <a:off x="415658" y="3722945"/>
                <a:ext cx="4572000" cy="1302472"/>
              </a:xfrm>
              <a:prstGeom prst="rect">
                <a:avLst/>
              </a:prstGeom>
              <a:blipFill rotWithShape="0">
                <a:blip r:embed="rId3"/>
                <a:stretch>
                  <a:fillRect/>
                </a:stretch>
              </a:blipFill>
            </p:spPr>
            <p:txBody>
              <a:bodyPr/>
              <a:lstStyle/>
              <a:p>
                <a:r>
                  <a:rPr lang="en-US">
                    <a:noFill/>
                  </a:rPr>
                  <a:t> </a:t>
                </a:r>
              </a:p>
            </p:txBody>
          </p:sp>
        </mc:Fallback>
      </mc:AlternateContent>
      <p:grpSp>
        <p:nvGrpSpPr>
          <p:cNvPr id="29" name="Group 28"/>
          <p:cNvGrpSpPr/>
          <p:nvPr/>
        </p:nvGrpSpPr>
        <p:grpSpPr>
          <a:xfrm>
            <a:off x="304800" y="3722945"/>
            <a:ext cx="8763000" cy="2830255"/>
            <a:chOff x="-381000" y="3810000"/>
            <a:chExt cx="8763000" cy="2830255"/>
          </a:xfrm>
        </p:grpSpPr>
        <mc:AlternateContent xmlns:mc="http://schemas.openxmlformats.org/markup-compatibility/2006" xmlns:a14="http://schemas.microsoft.com/office/drawing/2010/main">
          <mc:Choice Requires="a14">
            <p:sp>
              <p:nvSpPr>
                <p:cNvPr id="16" name="Rectangle 15"/>
                <p:cNvSpPr/>
                <p:nvPr/>
              </p:nvSpPr>
              <p:spPr>
                <a:xfrm>
                  <a:off x="-381000" y="5334000"/>
                  <a:ext cx="4572000" cy="1302472"/>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a:latin typeface="Cambria Math" panose="02040503050406030204" pitchFamily="18" charset="0"/>
                              </a:rPr>
                              <m:t>𝜱</m:t>
                            </m:r>
                          </m:e>
                          <m:sub>
                            <m:r>
                              <a:rPr lang="en-US" sz="1200" b="0" i="0">
                                <a:latin typeface="Cambria Math" panose="02040503050406030204" pitchFamily="18" charset="0"/>
                              </a:rPr>
                              <m:t>2</m:t>
                            </m:r>
                          </m:sub>
                        </m:sSub>
                        <m:r>
                          <a:rPr lang="en-US" sz="1200" b="0" i="0">
                            <a:latin typeface="Cambria Math" panose="02040503050406030204" pitchFamily="18" charset="0"/>
                          </a:rPr>
                          <m:t>=</m:t>
                        </m:r>
                        <m:d>
                          <m:dPr>
                            <m:begChr m:val="["/>
                            <m:endChr m:val="]"/>
                            <m:ctrlPr>
                              <a:rPr lang="en-US" sz="1200" b="0" i="1">
                                <a:latin typeface="Cambria Math" panose="02040503050406030204" pitchFamily="18" charset="0"/>
                              </a:rPr>
                            </m:ctrlPr>
                          </m:dPr>
                          <m:e>
                            <m:m>
                              <m:mPr>
                                <m:mcs>
                                  <m:mc>
                                    <m:mcPr>
                                      <m:count m:val="7"/>
                                      <m:mcJc m:val="center"/>
                                    </m:mcPr>
                                  </m:mc>
                                </m:mcs>
                                <m:ctrlPr>
                                  <a:rPr lang="en-US" sz="1200" b="0" i="1">
                                    <a:latin typeface="Cambria Math" panose="02040503050406030204" pitchFamily="18" charset="0"/>
                                  </a:rPr>
                                </m:ctrlPr>
                              </m:mPr>
                              <m:mr>
                                <m:e>
                                  <m:r>
                                    <a:rPr lang="en-US" sz="1200" b="0" i="0">
                                      <a:latin typeface="Cambria Math" panose="02040503050406030204" pitchFamily="18" charset="0"/>
                                    </a:rPr>
                                    <m:t>0.4</m:t>
                                  </m:r>
                                </m:e>
                                <m:e>
                                  <m:r>
                                    <a:rPr lang="en-US" sz="1200" b="0" i="0">
                                      <a:latin typeface="Cambria Math" panose="02040503050406030204" pitchFamily="18" charset="0"/>
                                    </a:rPr>
                                    <m:t>0.3</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mr>
                              <m:mr>
                                <m:e>
                                  <m:r>
                                    <a:rPr lang="en-US" sz="1200" b="0" i="0">
                                      <a:latin typeface="Cambria Math" panose="02040503050406030204" pitchFamily="18" charset="0"/>
                                    </a:rPr>
                                    <m:t>0.35</m:t>
                                  </m:r>
                                </m:e>
                                <m:e>
                                  <m:r>
                                    <a:rPr lang="en-US" sz="1200" b="0" i="0">
                                      <a:latin typeface="Cambria Math" panose="02040503050406030204" pitchFamily="18" charset="0"/>
                                    </a:rPr>
                                    <m:t>0.25</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mr>
                              <m:mr>
                                <m:e>
                                  <m:r>
                                    <a:rPr lang="en-US" sz="1200" b="0" i="0">
                                      <a:latin typeface="Cambria Math" panose="02040503050406030204" pitchFamily="18" charset="0"/>
                                    </a:rPr>
                                    <m:t>0.3</m:t>
                                  </m:r>
                                </m:e>
                                <m:e>
                                  <m:r>
                                    <a:rPr lang="en-US" sz="1200" b="0" i="0">
                                      <a:latin typeface="Cambria Math" panose="02040503050406030204" pitchFamily="18" charset="0"/>
                                    </a:rPr>
                                    <m:t>0.2</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mr>
                              <m:mr>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0.15</m:t>
                                  </m:r>
                                </m:e>
                                <m:e>
                                  <m:r>
                                    <a:rPr lang="en-US" sz="1200" b="0" i="0">
                                      <a:latin typeface="Cambria Math" panose="02040503050406030204" pitchFamily="18" charset="0"/>
                                    </a:rPr>
                                    <m:t>0.35</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mr>
                              <m:mr>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0.1</m:t>
                                  </m:r>
                                </m:e>
                                <m:e>
                                  <m:r>
                                    <a:rPr lang="en-US" sz="1200" b="0" i="0">
                                      <a:latin typeface="Cambria Math" panose="02040503050406030204" pitchFamily="18" charset="0"/>
                                    </a:rPr>
                                    <m:t>0.2</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mr>
                              <m:mr>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0.0</m:t>
                                  </m:r>
                                  <m:r>
                                    <a:rPr lang="en-US" sz="1200" b="0" i="1" smtClean="0">
                                      <a:latin typeface="Cambria Math" panose="02040503050406030204" pitchFamily="18" charset="0"/>
                                    </a:rPr>
                                    <m:t>8</m:t>
                                  </m:r>
                                </m:e>
                                <m:e>
                                  <m:r>
                                    <a:rPr lang="en-US" sz="1200" b="0" i="0">
                                      <a:latin typeface="Cambria Math" panose="02040503050406030204" pitchFamily="18" charset="0"/>
                                    </a:rPr>
                                    <m:t>0.1</m:t>
                                  </m:r>
                                  <m:r>
                                    <a:rPr lang="en-US" sz="1200" b="0" i="1" smtClean="0">
                                      <a:latin typeface="Cambria Math" panose="02040503050406030204" pitchFamily="18" charset="0"/>
                                    </a:rPr>
                                    <m:t>3</m:t>
                                  </m:r>
                                </m:e>
                                <m:e>
                                  <m:r>
                                    <a:rPr lang="en-US" sz="1200" b="0" i="0">
                                      <a:latin typeface="Cambria Math" panose="02040503050406030204" pitchFamily="18" charset="0"/>
                                    </a:rPr>
                                    <m:t>0.1</m:t>
                                  </m:r>
                                </m:e>
                              </m:mr>
                              <m:mr>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0.15</m:t>
                                  </m:r>
                                </m:e>
                                <m:e>
                                  <m:r>
                                    <a:rPr lang="en-US" sz="1200" b="0" i="0">
                                      <a:latin typeface="Cambria Math" panose="02040503050406030204" pitchFamily="18" charset="0"/>
                                    </a:rPr>
                                    <m:t>0.1</m:t>
                                  </m:r>
                                  <m:r>
                                    <a:rPr lang="en-US" sz="1200" b="0" i="1" smtClean="0">
                                      <a:latin typeface="Cambria Math" panose="02040503050406030204" pitchFamily="18" charset="0"/>
                                    </a:rPr>
                                    <m:t>8</m:t>
                                  </m:r>
                                </m:e>
                                <m:e>
                                  <m:r>
                                    <a:rPr lang="en-US" sz="1200" b="0" i="0">
                                      <a:latin typeface="Cambria Math" panose="02040503050406030204" pitchFamily="18" charset="0"/>
                                    </a:rPr>
                                    <m:t>0.2</m:t>
                                  </m:r>
                                  <m:r>
                                    <a:rPr lang="en-US" sz="1200" b="0" i="1" smtClean="0">
                                      <a:latin typeface="Cambria Math" panose="02040503050406030204" pitchFamily="18" charset="0"/>
                                    </a:rPr>
                                    <m:t>3</m:t>
                                  </m:r>
                                </m:e>
                              </m:mr>
                            </m:m>
                          </m:e>
                        </m:d>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381000" y="5334000"/>
                  <a:ext cx="4572000" cy="130247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3810000" y="3810000"/>
                  <a:ext cx="4572000" cy="130625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𝜱</m:t>
                            </m:r>
                          </m:e>
                          <m:sub>
                            <m:r>
                              <a:rPr lang="en-US" sz="1200" b="0" i="0">
                                <a:latin typeface="Cambria Math" panose="02040503050406030204" pitchFamily="18" charset="0"/>
                              </a:rPr>
                              <m:t>3</m:t>
                            </m:r>
                          </m:sub>
                        </m:sSub>
                        <m:r>
                          <a:rPr lang="en-US" sz="1200" b="0" i="0">
                            <a:latin typeface="Cambria Math" panose="02040503050406030204" pitchFamily="18" charset="0"/>
                          </a:rPr>
                          <m:t>=</m:t>
                        </m:r>
                        <m:d>
                          <m:dPr>
                            <m:begChr m:val="["/>
                            <m:endChr m:val="]"/>
                            <m:ctrlPr>
                              <a:rPr lang="en-US" sz="1200" b="0" i="1">
                                <a:latin typeface="Cambria Math" panose="02040503050406030204" pitchFamily="18" charset="0"/>
                              </a:rPr>
                            </m:ctrlPr>
                          </m:dPr>
                          <m:e>
                            <m:m>
                              <m:mPr>
                                <m:mcs>
                                  <m:mc>
                                    <m:mcPr>
                                      <m:count m:val="7"/>
                                      <m:mcJc m:val="center"/>
                                    </m:mcPr>
                                  </m:mc>
                                </m:mcs>
                                <m:ctrlPr>
                                  <a:rPr lang="en-US" sz="1200" b="0" i="1">
                                    <a:latin typeface="Cambria Math" panose="02040503050406030204" pitchFamily="18" charset="0"/>
                                  </a:rPr>
                                </m:ctrlPr>
                              </m:mPr>
                              <m:mr>
                                <m:e>
                                  <m:r>
                                    <a:rPr lang="en-US" sz="1200" b="0" i="0">
                                      <a:latin typeface="Cambria Math" panose="02040503050406030204" pitchFamily="18" charset="0"/>
                                    </a:rPr>
                                    <m:t>0.2</m:t>
                                  </m:r>
                                </m:e>
                                <m:e>
                                  <m:r>
                                    <a:rPr lang="en-US" sz="1200" b="0" i="0">
                                      <a:latin typeface="Cambria Math" panose="02040503050406030204" pitchFamily="18" charset="0"/>
                                    </a:rPr>
                                    <m:t>0.15</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mr>
                              <m:mr>
                                <m:e>
                                  <m:r>
                                    <a:rPr lang="en-US" sz="1200" b="0" i="0">
                                      <a:latin typeface="Cambria Math" panose="02040503050406030204" pitchFamily="18" charset="0"/>
                                    </a:rPr>
                                    <m:t>0.175</m:t>
                                  </m:r>
                                </m:e>
                                <m:e>
                                  <m:r>
                                    <a:rPr lang="en-US" sz="1200" b="0" i="0">
                                      <a:latin typeface="Cambria Math" panose="02040503050406030204" pitchFamily="18" charset="0"/>
                                    </a:rPr>
                                    <m:t>0.125</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mr>
                              <m:mr>
                                <m:e>
                                  <m:r>
                                    <a:rPr lang="en-US" sz="1200" b="0" i="0">
                                      <a:latin typeface="Cambria Math" panose="02040503050406030204" pitchFamily="18" charset="0"/>
                                    </a:rPr>
                                    <m:t>0.15</m:t>
                                  </m:r>
                                </m:e>
                                <m:e>
                                  <m:r>
                                    <a:rPr lang="en-US" sz="1200" b="0" i="0">
                                      <a:latin typeface="Cambria Math" panose="02040503050406030204" pitchFamily="18" charset="0"/>
                                    </a:rPr>
                                    <m:t>0.1</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mr>
                              <m:mr>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0.15</m:t>
                                  </m:r>
                                </m:e>
                                <m:e>
                                  <m:r>
                                    <a:rPr lang="en-US" sz="1200" b="0" i="0">
                                      <a:latin typeface="Cambria Math" panose="02040503050406030204" pitchFamily="18" charset="0"/>
                                    </a:rPr>
                                    <m:t>0.35</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mr>
                              <m:mr>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0.1</m:t>
                                  </m:r>
                                </m:e>
                                <m:e>
                                  <m:r>
                                    <a:rPr lang="en-US" sz="1200" b="0" i="0">
                                      <a:latin typeface="Cambria Math" panose="02040503050406030204" pitchFamily="18" charset="0"/>
                                    </a:rPr>
                                    <m:t>0.2</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mr>
                              <m:mr>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0.15</m:t>
                                  </m:r>
                                </m:e>
                                <m:e>
                                  <m:r>
                                    <a:rPr lang="en-US" sz="1200" b="0" i="0">
                                      <a:latin typeface="Cambria Math" panose="02040503050406030204" pitchFamily="18" charset="0"/>
                                    </a:rPr>
                                    <m:t>0.25</m:t>
                                  </m:r>
                                </m:e>
                                <m:e>
                                  <m:r>
                                    <a:rPr lang="en-US" sz="1200" b="0" i="0">
                                      <a:latin typeface="Cambria Math" panose="02040503050406030204" pitchFamily="18" charset="0"/>
                                    </a:rPr>
                                    <m:t>0.2</m:t>
                                  </m:r>
                                </m:e>
                              </m:mr>
                              <m:mr>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0.3</m:t>
                                  </m:r>
                                </m:e>
                                <m:e>
                                  <m:r>
                                    <a:rPr lang="en-US" sz="1200" b="0" i="0">
                                      <a:latin typeface="Cambria Math" panose="02040503050406030204" pitchFamily="18" charset="0"/>
                                    </a:rPr>
                                    <m:t>0.35</m:t>
                                  </m:r>
                                </m:e>
                                <m:e>
                                  <m:r>
                                    <a:rPr lang="en-US" sz="1200" b="0" i="0">
                                      <a:latin typeface="Cambria Math" panose="02040503050406030204" pitchFamily="18" charset="0"/>
                                    </a:rPr>
                                    <m:t>0.45</m:t>
                                  </m:r>
                                </m:e>
                              </m:mr>
                            </m:m>
                          </m:e>
                        </m:d>
                      </m:oMath>
                    </m:oMathPara>
                  </a14:m>
                  <a:endParaRPr lang="en-US" sz="1200" dirty="0"/>
                </a:p>
              </p:txBody>
            </p:sp>
          </mc:Choice>
          <mc:Fallback xmlns="">
            <p:sp>
              <p:nvSpPr>
                <p:cNvPr id="17" name="Rectangle 16"/>
                <p:cNvSpPr>
                  <a:spLocks noRot="1" noChangeAspect="1" noMove="1" noResize="1" noEditPoints="1" noAdjustHandles="1" noChangeArrowheads="1" noChangeShapeType="1" noTextEdit="1"/>
                </p:cNvSpPr>
                <p:nvPr/>
              </p:nvSpPr>
              <p:spPr>
                <a:xfrm>
                  <a:off x="3810000" y="3810000"/>
                  <a:ext cx="4572000" cy="130625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810000" y="5334000"/>
                  <a:ext cx="4572000" cy="130625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𝜱</m:t>
                            </m:r>
                          </m:e>
                          <m:sub>
                            <m:r>
                              <a:rPr lang="en-US" sz="1200" b="0" i="0">
                                <a:latin typeface="Cambria Math" panose="02040503050406030204" pitchFamily="18" charset="0"/>
                              </a:rPr>
                              <m:t>4</m:t>
                            </m:r>
                          </m:sub>
                        </m:sSub>
                        <m:r>
                          <a:rPr lang="en-US" sz="1200" b="0" i="0">
                            <a:latin typeface="Cambria Math" panose="02040503050406030204" pitchFamily="18" charset="0"/>
                          </a:rPr>
                          <m:t>=</m:t>
                        </m:r>
                        <m:d>
                          <m:dPr>
                            <m:begChr m:val="["/>
                            <m:endChr m:val="]"/>
                            <m:ctrlPr>
                              <a:rPr lang="en-US" sz="1200" b="0" i="1">
                                <a:latin typeface="Cambria Math" panose="02040503050406030204" pitchFamily="18" charset="0"/>
                              </a:rPr>
                            </m:ctrlPr>
                          </m:dPr>
                          <m:e>
                            <m:m>
                              <m:mPr>
                                <m:mcs>
                                  <m:mc>
                                    <m:mcPr>
                                      <m:count m:val="7"/>
                                      <m:mcJc m:val="center"/>
                                    </m:mcPr>
                                  </m:mc>
                                </m:mcs>
                                <m:ctrlPr>
                                  <a:rPr lang="en-US" sz="1200" b="0" i="1">
                                    <a:latin typeface="Cambria Math" panose="02040503050406030204" pitchFamily="18" charset="0"/>
                                  </a:rPr>
                                </m:ctrlPr>
                              </m:mPr>
                              <m:mr>
                                <m:e>
                                  <m:r>
                                    <a:rPr lang="en-US" sz="1200" b="0" i="0">
                                      <a:latin typeface="Cambria Math" panose="02040503050406030204" pitchFamily="18" charset="0"/>
                                    </a:rPr>
                                    <m:t>0.1</m:t>
                                  </m:r>
                                </m:e>
                                <m:e>
                                  <m:r>
                                    <a:rPr lang="en-US" sz="1200" b="0" i="0">
                                      <a:latin typeface="Cambria Math" panose="02040503050406030204" pitchFamily="18" charset="0"/>
                                    </a:rPr>
                                    <m:t>0.075</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mr>
                              <m:mr>
                                <m:e>
                                  <m:r>
                                    <a:rPr lang="en-US" sz="1200" b="0" i="0">
                                      <a:latin typeface="Cambria Math" panose="02040503050406030204" pitchFamily="18" charset="0"/>
                                    </a:rPr>
                                    <m:t>0.088</m:t>
                                  </m:r>
                                </m:e>
                                <m:e>
                                  <m:r>
                                    <a:rPr lang="en-US" sz="1200" b="0" i="0">
                                      <a:latin typeface="Cambria Math" panose="02040503050406030204" pitchFamily="18" charset="0"/>
                                    </a:rPr>
                                    <m:t>0.063</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mr>
                              <m:mr>
                                <m:e>
                                  <m:r>
                                    <a:rPr lang="en-US" sz="1200" b="0" i="0">
                                      <a:latin typeface="Cambria Math" panose="02040503050406030204" pitchFamily="18" charset="0"/>
                                    </a:rPr>
                                    <m:t>0.075</m:t>
                                  </m:r>
                                </m:e>
                                <m:e>
                                  <m:r>
                                    <a:rPr lang="en-US" sz="1200" b="0" i="0">
                                      <a:latin typeface="Cambria Math" panose="02040503050406030204" pitchFamily="18" charset="0"/>
                                    </a:rPr>
                                    <m:t>0.05</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mr>
                              <m:mr>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0.075</m:t>
                                  </m:r>
                                </m:e>
                                <m:e>
                                  <m:r>
                                    <a:rPr lang="en-US" sz="1200" b="0" i="0">
                                      <a:latin typeface="Cambria Math" panose="02040503050406030204" pitchFamily="18" charset="0"/>
                                    </a:rPr>
                                    <m:t>0.175</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mr>
                              <m:mr>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0.05</m:t>
                                  </m:r>
                                </m:e>
                                <m:e>
                                  <m:r>
                                    <a:rPr lang="en-US" sz="1200" b="0" i="0">
                                      <a:latin typeface="Cambria Math" panose="02040503050406030204" pitchFamily="18" charset="0"/>
                                    </a:rPr>
                                    <m:t>0.1</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mr>
                              <m:mr>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0.15</m:t>
                                  </m:r>
                                </m:e>
                                <m:e>
                                  <m:r>
                                    <a:rPr lang="en-US" sz="1200" b="0" i="0">
                                      <a:latin typeface="Cambria Math" panose="02040503050406030204" pitchFamily="18" charset="0"/>
                                    </a:rPr>
                                    <m:t>0.25</m:t>
                                  </m:r>
                                </m:e>
                                <m:e>
                                  <m:r>
                                    <a:rPr lang="en-US" sz="1200" b="0" i="0">
                                      <a:latin typeface="Cambria Math" panose="02040503050406030204" pitchFamily="18" charset="0"/>
                                    </a:rPr>
                                    <m:t>0.2</m:t>
                                  </m:r>
                                </m:e>
                              </m:mr>
                              <m:mr>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m:t>
                                  </m:r>
                                </m:e>
                                <m:e>
                                  <m:r>
                                    <a:rPr lang="en-US" sz="1200" b="0" i="0">
                                      <a:latin typeface="Cambria Math" panose="02040503050406030204" pitchFamily="18" charset="0"/>
                                    </a:rPr>
                                    <m:t>0.3</m:t>
                                  </m:r>
                                </m:e>
                                <m:e>
                                  <m:r>
                                    <a:rPr lang="en-US" sz="1200" b="0" i="0">
                                      <a:latin typeface="Cambria Math" panose="02040503050406030204" pitchFamily="18" charset="0"/>
                                    </a:rPr>
                                    <m:t>0.35</m:t>
                                  </m:r>
                                </m:e>
                                <m:e>
                                  <m:r>
                                    <a:rPr lang="en-US" sz="1200" b="0" i="0">
                                      <a:latin typeface="Cambria Math" panose="02040503050406030204" pitchFamily="18" charset="0"/>
                                    </a:rPr>
                                    <m:t>0.45</m:t>
                                  </m:r>
                                </m:e>
                              </m:mr>
                            </m:m>
                          </m:e>
                        </m:d>
                      </m:oMath>
                    </m:oMathPara>
                  </a14:m>
                  <a:endParaRPr lang="en-US" sz="1200" dirty="0"/>
                </a:p>
              </p:txBody>
            </p:sp>
          </mc:Choice>
          <mc:Fallback xmlns="">
            <p:sp>
              <p:nvSpPr>
                <p:cNvPr id="18" name="Rectangle 17"/>
                <p:cNvSpPr>
                  <a:spLocks noRot="1" noChangeAspect="1" noMove="1" noResize="1" noEditPoints="1" noAdjustHandles="1" noChangeArrowheads="1" noChangeShapeType="1" noTextEdit="1"/>
                </p:cNvSpPr>
                <p:nvPr/>
              </p:nvSpPr>
              <p:spPr>
                <a:xfrm>
                  <a:off x="3810000" y="5334000"/>
                  <a:ext cx="4572000" cy="1306255"/>
                </a:xfrm>
                <a:prstGeom prst="rect">
                  <a:avLst/>
                </a:prstGeom>
                <a:blipFill rotWithShape="0">
                  <a:blip r:embed="rId6"/>
                  <a:stretch>
                    <a:fillRect/>
                  </a:stretch>
                </a:blipFill>
              </p:spPr>
              <p:txBody>
                <a:bodyPr/>
                <a:lstStyle/>
                <a:p>
                  <a:r>
                    <a:rPr lang="en-US">
                      <a:noFill/>
                    </a:rPr>
                    <a:t> </a:t>
                  </a:r>
                </a:p>
              </p:txBody>
            </p:sp>
          </mc:Fallback>
        </mc:AlternateContent>
      </p:grpSp>
      <p:grpSp>
        <p:nvGrpSpPr>
          <p:cNvPr id="28" name="Group 27"/>
          <p:cNvGrpSpPr/>
          <p:nvPr/>
        </p:nvGrpSpPr>
        <p:grpSpPr>
          <a:xfrm>
            <a:off x="4146089" y="2449664"/>
            <a:ext cx="4810451" cy="1076205"/>
            <a:chOff x="4146089" y="2449664"/>
            <a:chExt cx="4810451" cy="1076205"/>
          </a:xfrm>
        </p:grpSpPr>
        <p:grpSp>
          <p:nvGrpSpPr>
            <p:cNvPr id="13" name="Group 12"/>
            <p:cNvGrpSpPr/>
            <p:nvPr/>
          </p:nvGrpSpPr>
          <p:grpSpPr>
            <a:xfrm>
              <a:off x="4146089" y="2449664"/>
              <a:ext cx="3657600" cy="1076205"/>
              <a:chOff x="5334000" y="3814509"/>
              <a:chExt cx="3657600" cy="1076205"/>
            </a:xfrm>
          </p:grpSpPr>
          <mc:AlternateContent xmlns:mc="http://schemas.openxmlformats.org/markup-compatibility/2006" xmlns:a14="http://schemas.microsoft.com/office/drawing/2010/main">
            <mc:Choice Requires="a14">
              <p:sp>
                <p:nvSpPr>
                  <p:cNvPr id="6" name="Rectangle 5"/>
                  <p:cNvSpPr/>
                  <p:nvPr/>
                </p:nvSpPr>
                <p:spPr>
                  <a:xfrm>
                    <a:off x="5334000" y="4113642"/>
                    <a:ext cx="3657600" cy="7770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a:latin typeface="Cambria Math" panose="02040503050406030204" pitchFamily="18" charset="0"/>
                                </a:rPr>
                                <m:t>𝑾</m:t>
                              </m:r>
                            </m:e>
                            <m:sub>
                              <m:r>
                                <a:rPr lang="en-US" sz="1400" b="1" i="1" dirty="0" smtClean="0">
                                  <a:latin typeface="Cambria Math" panose="02040503050406030204" pitchFamily="18" charset="0"/>
                                </a:rPr>
                                <m:t>𝟏</m:t>
                              </m:r>
                            </m:sub>
                          </m:sSub>
                          <m:r>
                            <a:rPr lang="en-US" sz="1400" b="0" i="0">
                              <a:latin typeface="Cambria Math" panose="02040503050406030204" pitchFamily="18" charset="0"/>
                            </a:rPr>
                            <m:t>=</m:t>
                          </m:r>
                          <m:r>
                            <a:rPr lang="en-US" sz="1400" b="0" i="0"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m>
                                <m:mPr>
                                  <m:mcs>
                                    <m:mc>
                                      <m:mcPr>
                                        <m:count m:val="3"/>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1</m:t>
                                    </m:r>
                                    <m:r>
                                      <a:rPr lang="en-US" sz="1400" b="0" i="1" smtClean="0">
                                        <a:latin typeface="Cambria Math" panose="02040503050406030204" pitchFamily="18" charset="0"/>
                                      </a:rPr>
                                      <m:t>/2</m:t>
                                    </m:r>
                                  </m:e>
                                  <m:e/>
                                  <m:e/>
                                </m:mr>
                                <m:mr>
                                  <m:e/>
                                  <m:e>
                                    <m:r>
                                      <a:rPr lang="en-US" sz="1400" b="0" i="1" smtClean="0">
                                        <a:latin typeface="Cambria Math" panose="02040503050406030204" pitchFamily="18" charset="0"/>
                                      </a:rPr>
                                      <m:t>1/4</m:t>
                                    </m:r>
                                  </m:e>
                                  <m:e/>
                                </m:mr>
                                <m:mr>
                                  <m:e/>
                                  <m:e/>
                                  <m:e>
                                    <m:r>
                                      <a:rPr lang="en-US" sz="1400" b="0" i="1" smtClean="0">
                                        <a:latin typeface="Cambria Math" panose="02040503050406030204" pitchFamily="18" charset="0"/>
                                      </a:rPr>
                                      <m:t>1/8</m:t>
                                    </m:r>
                                  </m:e>
                                </m:mr>
                              </m:m>
                            </m:e>
                          </m:d>
                        </m:oMath>
                      </m:oMathPara>
                    </a14:m>
                    <a:endParaRPr lang="en-US" sz="1400" dirty="0"/>
                  </a:p>
                </p:txBody>
              </p:sp>
            </mc:Choice>
            <mc:Fallback xmlns="">
              <p:sp>
                <p:nvSpPr>
                  <p:cNvPr id="6" name="Rectangle 5"/>
                  <p:cNvSpPr>
                    <a:spLocks noRot="1" noChangeAspect="1" noMove="1" noResize="1" noEditPoints="1" noAdjustHandles="1" noChangeArrowheads="1" noChangeShapeType="1" noTextEdit="1"/>
                  </p:cNvSpPr>
                  <p:nvPr/>
                </p:nvSpPr>
                <p:spPr>
                  <a:xfrm>
                    <a:off x="5334000" y="4113642"/>
                    <a:ext cx="3657600" cy="77707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697995" y="3818153"/>
                    <a:ext cx="43351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160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2</m:t>
                              </m:r>
                            </m:sub>
                          </m:sSub>
                        </m:oMath>
                      </m:oMathPara>
                    </a14:m>
                    <a:endParaRPr lang="en-US" sz="1600" dirty="0"/>
                  </a:p>
                </p:txBody>
              </p:sp>
            </mc:Choice>
            <mc:Fallback xmlns="">
              <p:sp>
                <p:nvSpPr>
                  <p:cNvPr id="8" name="Rectangle 7"/>
                  <p:cNvSpPr>
                    <a:spLocks noRot="1" noChangeAspect="1" noMove="1" noResize="1" noEditPoints="1" noAdjustHandles="1" noChangeArrowheads="1" noChangeShapeType="1" noTextEdit="1"/>
                  </p:cNvSpPr>
                  <p:nvPr/>
                </p:nvSpPr>
                <p:spPr>
                  <a:xfrm>
                    <a:off x="6697995" y="3818153"/>
                    <a:ext cx="433516" cy="338554"/>
                  </a:xfrm>
                  <a:prstGeom prst="rect">
                    <a:avLst/>
                  </a:prstGeom>
                  <a:blipFill rotWithShape="0">
                    <a:blip r:embed="rId8"/>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664911" y="3814509"/>
                    <a:ext cx="44582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160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𝑛</m:t>
                              </m:r>
                            </m:sub>
                          </m:sSub>
                        </m:oMath>
                      </m:oMathPara>
                    </a14:m>
                    <a:endParaRPr lang="en-US" sz="1600" dirty="0"/>
                  </a:p>
                </p:txBody>
              </p:sp>
            </mc:Choice>
            <mc:Fallback xmlns="">
              <p:sp>
                <p:nvSpPr>
                  <p:cNvPr id="9" name="Rectangle 8"/>
                  <p:cNvSpPr>
                    <a:spLocks noRot="1" noChangeAspect="1" noMove="1" noResize="1" noEditPoints="1" noAdjustHandles="1" noChangeArrowheads="1" noChangeShapeType="1" noTextEdit="1"/>
                  </p:cNvSpPr>
                  <p:nvPr/>
                </p:nvSpPr>
                <p:spPr>
                  <a:xfrm>
                    <a:off x="7664911" y="3814509"/>
                    <a:ext cx="445827" cy="338554"/>
                  </a:xfrm>
                  <a:prstGeom prst="rect">
                    <a:avLst/>
                  </a:prstGeom>
                  <a:blipFill rotWithShape="0">
                    <a:blip r:embed="rId9"/>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7207711" y="3818153"/>
                    <a:ext cx="43351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160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3</m:t>
                              </m:r>
                            </m:sub>
                          </m:sSub>
                        </m:oMath>
                      </m:oMathPara>
                    </a14:m>
                    <a:endParaRPr lang="en-US" sz="1600" dirty="0"/>
                  </a:p>
                </p:txBody>
              </p:sp>
            </mc:Choice>
            <mc:Fallback xmlns="">
              <p:sp>
                <p:nvSpPr>
                  <p:cNvPr id="21" name="Rectangle 20"/>
                  <p:cNvSpPr>
                    <a:spLocks noRot="1" noChangeAspect="1" noMove="1" noResize="1" noEditPoints="1" noAdjustHandles="1" noChangeArrowheads="1" noChangeShapeType="1" noTextEdit="1"/>
                  </p:cNvSpPr>
                  <p:nvPr/>
                </p:nvSpPr>
                <p:spPr>
                  <a:xfrm>
                    <a:off x="7207711" y="3818153"/>
                    <a:ext cx="433516" cy="338554"/>
                  </a:xfrm>
                  <a:prstGeom prst="rect">
                    <a:avLst/>
                  </a:prstGeom>
                  <a:blipFill rotWithShape="0">
                    <a:blip r:embed="rId10"/>
                    <a:stretch>
                      <a:fillRect b="-357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 name="Rectangle 13"/>
                <p:cNvSpPr/>
                <p:nvPr/>
              </p:nvSpPr>
              <p:spPr>
                <a:xfrm>
                  <a:off x="7248710" y="2748797"/>
                  <a:ext cx="118615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𝜱</m:t>
                            </m:r>
                          </m:e>
                          <m:sub>
                            <m:r>
                              <a:rPr lang="en-US" sz="1600" b="1" i="1">
                                <a:latin typeface="Cambria Math" panose="02040503050406030204" pitchFamily="18" charset="0"/>
                              </a:rPr>
                              <m:t>𝒊</m:t>
                            </m:r>
                          </m:sub>
                        </m:sSub>
                        <m:r>
                          <a:rPr lang="en-US" sz="1600" b="0" i="0">
                            <a:latin typeface="Cambria Math" panose="02040503050406030204" pitchFamily="18" charset="0"/>
                          </a:rPr>
                          <m:t>=</m:t>
                        </m:r>
                        <m:sSub>
                          <m:sSubPr>
                            <m:ctrlPr>
                              <a:rPr lang="en-US" sz="1600" b="0" i="1">
                                <a:latin typeface="Cambria Math" panose="02040503050406030204" pitchFamily="18" charset="0"/>
                              </a:rPr>
                            </m:ctrlPr>
                          </m:sSubPr>
                          <m:e>
                            <m:r>
                              <a:rPr lang="en-US" sz="1600" b="1" i="1">
                                <a:latin typeface="Cambria Math" panose="02040503050406030204" pitchFamily="18" charset="0"/>
                              </a:rPr>
                              <m:t>𝑾</m:t>
                            </m:r>
                          </m:e>
                          <m:sub>
                            <m:r>
                              <a:rPr lang="en-US" sz="1600" b="1" i="1">
                                <a:latin typeface="Cambria Math" panose="02040503050406030204" pitchFamily="18" charset="0"/>
                              </a:rPr>
                              <m:t>𝒊</m:t>
                            </m:r>
                          </m:sub>
                        </m:sSub>
                        <m:r>
                          <a:rPr lang="en-US" sz="1600" b="1" i="1">
                            <a:latin typeface="Cambria Math" panose="02040503050406030204" pitchFamily="18" charset="0"/>
                          </a:rPr>
                          <m:t>𝑴</m:t>
                        </m:r>
                      </m:oMath>
                    </m:oMathPara>
                  </a14:m>
                  <a:endParaRPr lang="en-US" sz="1600" dirty="0"/>
                </a:p>
              </p:txBody>
            </p:sp>
          </mc:Choice>
          <mc:Fallback xmlns="">
            <p:sp>
              <p:nvSpPr>
                <p:cNvPr id="14" name="Rectangle 13"/>
                <p:cNvSpPr>
                  <a:spLocks noRot="1" noChangeAspect="1" noMove="1" noResize="1" noEditPoints="1" noAdjustHandles="1" noChangeArrowheads="1" noChangeShapeType="1" noTextEdit="1"/>
                </p:cNvSpPr>
                <p:nvPr/>
              </p:nvSpPr>
              <p:spPr>
                <a:xfrm>
                  <a:off x="7248710" y="2748797"/>
                  <a:ext cx="1186159" cy="338554"/>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225553" y="3071683"/>
                  <a:ext cx="1730987" cy="4335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𝑤</m:t>
                            </m:r>
                          </m:e>
                          <m:sub>
                            <m:r>
                              <a:rPr lang="en-US" sz="1600" b="0" i="1" smtClean="0">
                                <a:latin typeface="Cambria Math" panose="02040503050406030204" pitchFamily="18" charset="0"/>
                              </a:rPr>
                              <m:t>𝑖𝑗</m:t>
                            </m:r>
                          </m:sub>
                        </m:sSub>
                        <m:r>
                          <a:rPr lang="en-US" sz="1400" i="0">
                            <a:latin typeface="Cambria Math" panose="02040503050406030204" pitchFamily="18" charset="0"/>
                          </a:rPr>
                          <m:t>=</m:t>
                        </m:r>
                        <m:sSup>
                          <m:sSupPr>
                            <m:ctrlPr>
                              <a:rPr lang="en-US" sz="1400" i="1">
                                <a:latin typeface="Cambria Math" panose="02040503050406030204" pitchFamily="18" charset="0"/>
                              </a:rPr>
                            </m:ctrlPr>
                          </m:sSupPr>
                          <m:e>
                            <m:r>
                              <a:rPr lang="en-US" sz="1400" i="0">
                                <a:latin typeface="Cambria Math" panose="02040503050406030204" pitchFamily="18" charset="0"/>
                              </a:rPr>
                              <m:t>2</m:t>
                            </m:r>
                          </m:e>
                          <m:sup>
                            <m:d>
                              <m:dPr>
                                <m:begChr m:val=""/>
                                <m:ctrlPr>
                                  <a:rPr lang="en-US" sz="1400" i="1">
                                    <a:latin typeface="Cambria Math" panose="02040503050406030204" pitchFamily="18" charset="0"/>
                                  </a:rPr>
                                </m:ctrlPr>
                              </m:dPr>
                              <m:e>
                                <m:r>
                                  <a:rPr lang="en-US" sz="1400" i="0">
                                    <a:latin typeface="Cambria Math" panose="02040503050406030204" pitchFamily="18" charset="0"/>
                                  </a:rPr>
                                  <m:t>−(</m:t>
                                </m:r>
                                <m:r>
                                  <a:rPr lang="en-US" sz="1400" i="1">
                                    <a:latin typeface="Cambria Math" panose="02040503050406030204" pitchFamily="18" charset="0"/>
                                  </a:rPr>
                                  <m:t>𝑑𝑖𝑠𝑡</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𝑝</m:t>
                                        </m:r>
                                      </m:e>
                                      <m:sub>
                                        <m:r>
                                          <a:rPr lang="en-US" sz="1400" i="1">
                                            <a:latin typeface="Cambria Math" panose="02040503050406030204" pitchFamily="18" charset="0"/>
                                          </a:rPr>
                                          <m:t>𝑖</m:t>
                                        </m:r>
                                      </m:sub>
                                    </m:sSub>
                                    <m:r>
                                      <a:rPr lang="en-US" sz="1400" i="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𝑝</m:t>
                                        </m:r>
                                      </m:e>
                                      <m:sub>
                                        <m:r>
                                          <a:rPr lang="en-US" sz="1400" i="1">
                                            <a:latin typeface="Cambria Math" panose="02040503050406030204" pitchFamily="18" charset="0"/>
                                          </a:rPr>
                                          <m:t>𝑗</m:t>
                                        </m:r>
                                      </m:sub>
                                    </m:sSub>
                                  </m:e>
                                </m:d>
                              </m:e>
                            </m:d>
                          </m:sup>
                        </m:sSup>
                      </m:oMath>
                    </m:oMathPara>
                  </a14:m>
                  <a:endParaRPr lang="en-US" sz="1600" dirty="0"/>
                </a:p>
              </p:txBody>
            </p:sp>
          </mc:Choice>
          <mc:Fallback xmlns="">
            <p:sp>
              <p:nvSpPr>
                <p:cNvPr id="19" name="Rectangle 18"/>
                <p:cNvSpPr>
                  <a:spLocks noRot="1" noChangeAspect="1" noMove="1" noResize="1" noEditPoints="1" noAdjustHandles="1" noChangeArrowheads="1" noChangeShapeType="1" noTextEdit="1"/>
                </p:cNvSpPr>
                <p:nvPr/>
              </p:nvSpPr>
              <p:spPr>
                <a:xfrm>
                  <a:off x="7225553" y="3071683"/>
                  <a:ext cx="1730987" cy="433517"/>
                </a:xfrm>
                <a:prstGeom prst="rect">
                  <a:avLst/>
                </a:prstGeom>
                <a:blipFill rotWithShape="0">
                  <a:blip r:embed="rId12"/>
                  <a:stretch>
                    <a:fillRect t="-102817" r="-25704" b="-133803"/>
                  </a:stretch>
                </a:blipFill>
              </p:spPr>
              <p:txBody>
                <a:bodyPr/>
                <a:lstStyle/>
                <a:p>
                  <a:r>
                    <a:rPr lang="en-US">
                      <a:noFill/>
                    </a:rPr>
                    <a:t> </a:t>
                  </a:r>
                </a:p>
              </p:txBody>
            </p:sp>
          </mc:Fallback>
        </mc:AlternateContent>
      </p:grpSp>
      <p:grpSp>
        <p:nvGrpSpPr>
          <p:cNvPr id="23" name="Group 22"/>
          <p:cNvGrpSpPr/>
          <p:nvPr/>
        </p:nvGrpSpPr>
        <p:grpSpPr>
          <a:xfrm>
            <a:off x="457200" y="914400"/>
            <a:ext cx="4495800" cy="2516491"/>
            <a:chOff x="304800" y="914400"/>
            <a:chExt cx="4495800" cy="2516491"/>
          </a:xfrm>
        </p:grpSpPr>
        <p:pic>
          <p:nvPicPr>
            <p:cNvPr id="4" name="Picture 3"/>
            <p:cNvPicPr/>
            <p:nvPr/>
          </p:nvPicPr>
          <p:blipFill>
            <a:blip r:embed="rId13" cstate="print"/>
            <a:srcRect/>
            <a:stretch>
              <a:fillRect/>
            </a:stretch>
          </p:blipFill>
          <p:spPr bwMode="auto">
            <a:xfrm>
              <a:off x="304800" y="914400"/>
              <a:ext cx="4495800" cy="205740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2" name="Rectangle 21"/>
                <p:cNvSpPr/>
                <p:nvPr/>
              </p:nvSpPr>
              <p:spPr>
                <a:xfrm>
                  <a:off x="533400" y="3095415"/>
                  <a:ext cx="3942085" cy="335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a:rPr>
                              <m:t>𝐹</m:t>
                            </m:r>
                          </m:e>
                          <m:sub>
                            <m:r>
                              <a:rPr lang="en-US" altLang="zh-CN" sz="1400" i="1">
                                <a:latin typeface="Cambria Math"/>
                              </a:rPr>
                              <m:t>𝑠</m:t>
                            </m:r>
                          </m:sub>
                        </m:sSub>
                        <m:d>
                          <m:dPr>
                            <m:ctrlPr>
                              <a:rPr lang="zh-CN" altLang="zh-CN" sz="1400" i="1">
                                <a:latin typeface="Cambria Math" panose="02040503050406030204" pitchFamily="18" charset="0"/>
                              </a:rPr>
                            </m:ctrlPr>
                          </m:dPr>
                          <m:e>
                            <m:sSubSup>
                              <m:sSubSupPr>
                                <m:ctrlPr>
                                  <a:rPr lang="zh-CN" altLang="zh-CN" sz="1400" i="1">
                                    <a:latin typeface="Cambria Math" panose="02040503050406030204" pitchFamily="18" charset="0"/>
                                  </a:rPr>
                                </m:ctrlPr>
                              </m:sSubSupPr>
                              <m:e>
                                <m:r>
                                  <a:rPr lang="en-US" altLang="zh-CN" sz="1400" i="1">
                                    <a:latin typeface="Cambria Math"/>
                                  </a:rPr>
                                  <m:t>𝑐</m:t>
                                </m:r>
                              </m:e>
                              <m:sub>
                                <m:r>
                                  <a:rPr lang="en-US" altLang="zh-CN" sz="1400" i="1">
                                    <a:latin typeface="Cambria Math"/>
                                  </a:rPr>
                                  <m:t>𝑖</m:t>
                                </m:r>
                                <m:r>
                                  <a:rPr lang="en-US" altLang="zh-CN" sz="1400" i="1">
                                    <a:latin typeface="Cambria Math"/>
                                  </a:rPr>
                                  <m:t>−1</m:t>
                                </m:r>
                              </m:sub>
                              <m:sup>
                                <m:r>
                                  <a:rPr lang="en-US" altLang="zh-CN" sz="1400" i="1">
                                    <a:latin typeface="Cambria Math"/>
                                  </a:rPr>
                                  <m:t>𝑡</m:t>
                                </m:r>
                              </m:sup>
                            </m:sSubSup>
                            <m:r>
                              <a:rPr lang="en-US" altLang="zh-CN" sz="1400" i="1">
                                <a:latin typeface="Cambria Math"/>
                              </a:rPr>
                              <m:t>→</m:t>
                            </m:r>
                            <m:sSubSup>
                              <m:sSubSupPr>
                                <m:ctrlPr>
                                  <a:rPr lang="zh-CN" altLang="zh-CN" sz="1400" i="1">
                                    <a:latin typeface="Cambria Math" panose="02040503050406030204" pitchFamily="18" charset="0"/>
                                  </a:rPr>
                                </m:ctrlPr>
                              </m:sSubSupPr>
                              <m:e>
                                <m:r>
                                  <a:rPr lang="en-US" altLang="zh-CN" sz="1400" i="1">
                                    <a:latin typeface="Cambria Math"/>
                                  </a:rPr>
                                  <m:t>𝑐</m:t>
                                </m:r>
                              </m:e>
                              <m:sub>
                                <m:r>
                                  <a:rPr lang="en-US" altLang="zh-CN" sz="1400" i="1">
                                    <a:latin typeface="Cambria Math"/>
                                  </a:rPr>
                                  <m:t>𝑖</m:t>
                                </m:r>
                              </m:sub>
                              <m:sup>
                                <m:r>
                                  <a:rPr lang="en-US" altLang="zh-CN" sz="1400" i="1">
                                    <a:latin typeface="Cambria Math"/>
                                  </a:rPr>
                                  <m:t>𝑠</m:t>
                                </m:r>
                              </m:sup>
                            </m:sSubSup>
                          </m:e>
                        </m:d>
                        <m:r>
                          <a:rPr lang="en-US" altLang="zh-CN" sz="1400" i="1">
                            <a:latin typeface="Cambria Math"/>
                          </a:rPr>
                          <m:t>=</m:t>
                        </m:r>
                        <m:r>
                          <a:rPr lang="en-US" altLang="zh-CN" sz="1400" i="1">
                            <a:latin typeface="Cambria Math"/>
                          </a:rPr>
                          <m:t>𝑁</m:t>
                        </m:r>
                        <m:d>
                          <m:dPr>
                            <m:ctrlPr>
                              <a:rPr lang="zh-CN" altLang="zh-CN" sz="1400" i="1">
                                <a:latin typeface="Cambria Math" panose="02040503050406030204" pitchFamily="18" charset="0"/>
                              </a:rPr>
                            </m:ctrlPr>
                          </m:dPr>
                          <m:e>
                            <m:sSubSup>
                              <m:sSubSupPr>
                                <m:ctrlPr>
                                  <a:rPr lang="zh-CN" altLang="zh-CN" sz="1400" i="1">
                                    <a:latin typeface="Cambria Math" panose="02040503050406030204" pitchFamily="18" charset="0"/>
                                  </a:rPr>
                                </m:ctrlPr>
                              </m:sSubSupPr>
                              <m:e>
                                <m:r>
                                  <a:rPr lang="en-US" altLang="zh-CN" sz="1400" i="1">
                                    <a:latin typeface="Cambria Math"/>
                                  </a:rPr>
                                  <m:t>𝑐</m:t>
                                </m:r>
                              </m:e>
                              <m:sub>
                                <m:r>
                                  <a:rPr lang="en-US" altLang="zh-CN" sz="1400" i="1">
                                    <a:latin typeface="Cambria Math"/>
                                  </a:rPr>
                                  <m:t>𝑖</m:t>
                                </m:r>
                              </m:sub>
                              <m:sup>
                                <m:r>
                                  <a:rPr lang="en-US" altLang="zh-CN" sz="1400" i="1">
                                    <a:latin typeface="Cambria Math"/>
                                  </a:rPr>
                                  <m:t>𝑠</m:t>
                                </m:r>
                              </m:sup>
                            </m:sSubSup>
                          </m:e>
                        </m:d>
                        <m:r>
                          <a:rPr lang="en-US" altLang="zh-CN" sz="1400" i="1">
                            <a:latin typeface="Cambria Math"/>
                          </a:rPr>
                          <m:t>∗</m:t>
                        </m:r>
                        <m:r>
                          <a:rPr lang="en-US" altLang="zh-CN" sz="1400" i="1">
                            <a:latin typeface="Cambria Math"/>
                          </a:rPr>
                          <m:t>𝑉</m:t>
                        </m:r>
                        <m:d>
                          <m:dPr>
                            <m:ctrlPr>
                              <a:rPr lang="zh-CN" altLang="zh-CN" sz="1400" i="1">
                                <a:latin typeface="Cambria Math" panose="02040503050406030204" pitchFamily="18" charset="0"/>
                              </a:rPr>
                            </m:ctrlPr>
                          </m:dPr>
                          <m:e>
                            <m:sSubSup>
                              <m:sSubSupPr>
                                <m:ctrlPr>
                                  <a:rPr lang="zh-CN" altLang="zh-CN" sz="1400" i="1">
                                    <a:latin typeface="Cambria Math" panose="02040503050406030204" pitchFamily="18" charset="0"/>
                                  </a:rPr>
                                </m:ctrlPr>
                              </m:sSubSupPr>
                              <m:e>
                                <m:r>
                                  <a:rPr lang="en-US" altLang="zh-CN" sz="1400" i="1">
                                    <a:latin typeface="Cambria Math"/>
                                  </a:rPr>
                                  <m:t>𝑐</m:t>
                                </m:r>
                              </m:e>
                              <m:sub>
                                <m:r>
                                  <a:rPr lang="en-US" altLang="zh-CN" sz="1400" i="1">
                                    <a:latin typeface="Cambria Math"/>
                                  </a:rPr>
                                  <m:t>𝑖</m:t>
                                </m:r>
                                <m:r>
                                  <a:rPr lang="en-US" altLang="zh-CN" sz="1400" i="1">
                                    <a:latin typeface="Cambria Math"/>
                                  </a:rPr>
                                  <m:t>−1</m:t>
                                </m:r>
                              </m:sub>
                              <m:sup>
                                <m:r>
                                  <a:rPr lang="en-US" altLang="zh-CN" sz="1400" i="1">
                                    <a:latin typeface="Cambria Math"/>
                                  </a:rPr>
                                  <m:t>𝑡</m:t>
                                </m:r>
                              </m:sup>
                            </m:sSubSup>
                            <m:r>
                              <a:rPr lang="en-US" altLang="zh-CN" sz="1400" i="1">
                                <a:latin typeface="Cambria Math"/>
                              </a:rPr>
                              <m:t>→</m:t>
                            </m:r>
                            <m:sSubSup>
                              <m:sSubSupPr>
                                <m:ctrlPr>
                                  <a:rPr lang="zh-CN" altLang="zh-CN" sz="1400" i="1">
                                    <a:latin typeface="Cambria Math" panose="02040503050406030204" pitchFamily="18" charset="0"/>
                                  </a:rPr>
                                </m:ctrlPr>
                              </m:sSubSupPr>
                              <m:e>
                                <m:r>
                                  <a:rPr lang="en-US" altLang="zh-CN" sz="1400" i="1">
                                    <a:latin typeface="Cambria Math"/>
                                  </a:rPr>
                                  <m:t>𝑐</m:t>
                                </m:r>
                              </m:e>
                              <m:sub>
                                <m:r>
                                  <a:rPr lang="en-US" altLang="zh-CN" sz="1400" i="1">
                                    <a:latin typeface="Cambria Math"/>
                                  </a:rPr>
                                  <m:t>𝑖</m:t>
                                </m:r>
                              </m:sub>
                              <m:sup>
                                <m:r>
                                  <a:rPr lang="en-US" altLang="zh-CN" sz="1400" i="1">
                                    <a:latin typeface="Cambria Math"/>
                                  </a:rPr>
                                  <m:t>𝑠</m:t>
                                </m:r>
                              </m:sup>
                            </m:sSubSup>
                          </m:e>
                        </m:d>
                      </m:oMath>
                    </m:oMathPara>
                  </a14:m>
                  <a:endParaRPr lang="zh-CN" altLang="en-US" sz="1400" dirty="0"/>
                </a:p>
              </p:txBody>
            </p:sp>
          </mc:Choice>
          <mc:Fallback xmlns="">
            <p:sp>
              <p:nvSpPr>
                <p:cNvPr id="22" name="Rectangle 21"/>
                <p:cNvSpPr>
                  <a:spLocks noRot="1" noChangeAspect="1" noMove="1" noResize="1" noEditPoints="1" noAdjustHandles="1" noChangeArrowheads="1" noChangeShapeType="1" noTextEdit="1"/>
                </p:cNvSpPr>
                <p:nvPr/>
              </p:nvSpPr>
              <p:spPr>
                <a:xfrm>
                  <a:off x="533400" y="3095415"/>
                  <a:ext cx="3942085" cy="335476"/>
                </a:xfrm>
                <a:prstGeom prst="rect">
                  <a:avLst/>
                </a:prstGeom>
                <a:blipFill rotWithShape="0">
                  <a:blip r:embed="rId1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4" name="Rectangle 23"/>
              <p:cNvSpPr/>
              <p:nvPr/>
            </p:nvSpPr>
            <p:spPr>
              <a:xfrm>
                <a:off x="1180183" y="1475601"/>
                <a:ext cx="42191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a:latin typeface="Cambria Math" panose="02040503050406030204" pitchFamily="18" charset="0"/>
                        </a:rPr>
                        <m:t>0.8</m:t>
                      </m:r>
                    </m:oMath>
                  </m:oMathPara>
                </a14:m>
                <a:endParaRPr lang="en-US" sz="1200" dirty="0"/>
              </a:p>
            </p:txBody>
          </p:sp>
        </mc:Choice>
        <mc:Fallback xmlns="">
          <p:sp>
            <p:nvSpPr>
              <p:cNvPr id="24" name="Rectangle 23"/>
              <p:cNvSpPr>
                <a:spLocks noRot="1" noChangeAspect="1" noMove="1" noResize="1" noEditPoints="1" noAdjustHandles="1" noChangeArrowheads="1" noChangeShapeType="1" noTextEdit="1"/>
              </p:cNvSpPr>
              <p:nvPr/>
            </p:nvSpPr>
            <p:spPr>
              <a:xfrm>
                <a:off x="1180183" y="1475601"/>
                <a:ext cx="421910" cy="276999"/>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1180183" y="2694103"/>
                <a:ext cx="42191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smtClean="0">
                          <a:latin typeface="Cambria Math" panose="02040503050406030204" pitchFamily="18" charset="0"/>
                        </a:rPr>
                        <m:t>0.</m:t>
                      </m:r>
                      <m:r>
                        <a:rPr lang="en-US" sz="1200" b="0" i="0" smtClean="0">
                          <a:latin typeface="Cambria Math" panose="02040503050406030204" pitchFamily="18" charset="0"/>
                        </a:rPr>
                        <m:t>4</m:t>
                      </m:r>
                    </m:oMath>
                  </m:oMathPara>
                </a14:m>
                <a:endParaRPr lang="en-US" sz="1200" dirty="0"/>
              </a:p>
            </p:txBody>
          </p:sp>
        </mc:Choice>
        <mc:Fallback xmlns="">
          <p:sp>
            <p:nvSpPr>
              <p:cNvPr id="25" name="Rectangle 24"/>
              <p:cNvSpPr>
                <a:spLocks noRot="1" noChangeAspect="1" noMove="1" noResize="1" noEditPoints="1" noAdjustHandles="1" noChangeArrowheads="1" noChangeShapeType="1" noTextEdit="1"/>
              </p:cNvSpPr>
              <p:nvPr/>
            </p:nvSpPr>
            <p:spPr>
              <a:xfrm>
                <a:off x="1180183" y="2694103"/>
                <a:ext cx="421910" cy="276999"/>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2397490" y="1572066"/>
                <a:ext cx="42191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smtClean="0">
                          <a:latin typeface="Cambria Math" panose="02040503050406030204" pitchFamily="18" charset="0"/>
                        </a:rPr>
                        <m:t>0.</m:t>
                      </m:r>
                      <m:r>
                        <a:rPr lang="en-US" sz="1200" b="0" i="0" smtClean="0">
                          <a:latin typeface="Cambria Math" panose="02040503050406030204" pitchFamily="18" charset="0"/>
                        </a:rPr>
                        <m:t>3</m:t>
                      </m:r>
                    </m:oMath>
                  </m:oMathPara>
                </a14:m>
                <a:endParaRPr lang="en-US" sz="1200" dirty="0"/>
              </a:p>
            </p:txBody>
          </p:sp>
        </mc:Choice>
        <mc:Fallback xmlns="">
          <p:sp>
            <p:nvSpPr>
              <p:cNvPr id="26" name="Rectangle 25"/>
              <p:cNvSpPr>
                <a:spLocks noRot="1" noChangeAspect="1" noMove="1" noResize="1" noEditPoints="1" noAdjustHandles="1" noChangeArrowheads="1" noChangeShapeType="1" noTextEdit="1"/>
              </p:cNvSpPr>
              <p:nvPr/>
            </p:nvSpPr>
            <p:spPr>
              <a:xfrm>
                <a:off x="2397490" y="1572066"/>
                <a:ext cx="421910" cy="276999"/>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2397487" y="2684656"/>
                <a:ext cx="42191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smtClean="0">
                          <a:latin typeface="Cambria Math" panose="02040503050406030204" pitchFamily="18" charset="0"/>
                        </a:rPr>
                        <m:t>0.</m:t>
                      </m:r>
                      <m:r>
                        <a:rPr lang="en-US" sz="1200" b="0" i="0" smtClean="0">
                          <a:latin typeface="Cambria Math" panose="02040503050406030204" pitchFamily="18" charset="0"/>
                        </a:rPr>
                        <m:t>4</m:t>
                      </m:r>
                    </m:oMath>
                  </m:oMathPara>
                </a14:m>
                <a:endParaRPr lang="en-US" sz="1200" dirty="0"/>
              </a:p>
            </p:txBody>
          </p:sp>
        </mc:Choice>
        <mc:Fallback xmlns="">
          <p:sp>
            <p:nvSpPr>
              <p:cNvPr id="27" name="Rectangle 26"/>
              <p:cNvSpPr>
                <a:spLocks noRot="1" noChangeAspect="1" noMove="1" noResize="1" noEditPoints="1" noAdjustHandles="1" noChangeArrowheads="1" noChangeShapeType="1" noTextEdit="1"/>
              </p:cNvSpPr>
              <p:nvPr/>
            </p:nvSpPr>
            <p:spPr>
              <a:xfrm>
                <a:off x="2397487" y="2684656"/>
                <a:ext cx="421910" cy="276999"/>
              </a:xfrm>
              <a:prstGeom prst="rect">
                <a:avLst/>
              </a:prstGeom>
              <a:blipFill rotWithShape="0">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6034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altLang="zh-CN" sz="3600" dirty="0"/>
              <a:t>Interactive-Voting-Based Map-Matching</a:t>
            </a:r>
            <a:endParaRPr lang="zh-CN" alt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6725" y="1143000"/>
                <a:ext cx="8401080" cy="2419350"/>
              </a:xfrm>
            </p:spPr>
            <p:txBody>
              <a:bodyPr>
                <a:normAutofit/>
              </a:bodyPr>
              <a:lstStyle/>
              <a:p>
                <a:r>
                  <a:rPr lang="en-US" altLang="zh-CN" sz="2800" dirty="0"/>
                  <a:t>Interactive Voting Scheme</a:t>
                </a:r>
              </a:p>
              <a:p>
                <a:pPr lvl="1"/>
                <a:r>
                  <a:rPr lang="en-US" altLang="zh-CN" sz="2000" dirty="0" smtClean="0"/>
                  <a:t>Each candidate point determines an optimal path based on their own weighted score matrix </a:t>
                </a:r>
                <a14:m>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𝜱</m:t>
                        </m:r>
                      </m:e>
                      <m:sub>
                        <m:r>
                          <a:rPr lang="en-US" sz="1800" b="1" i="1">
                            <a:latin typeface="Cambria Math" panose="02040503050406030204" pitchFamily="18" charset="0"/>
                          </a:rPr>
                          <m:t>𝒊</m:t>
                        </m:r>
                      </m:sub>
                    </m:sSub>
                  </m:oMath>
                </a14:m>
                <a:endParaRPr lang="en-US" altLang="zh-CN" sz="2000" dirty="0" smtClean="0"/>
              </a:p>
              <a:p>
                <a:pPr lvl="1"/>
                <a:r>
                  <a:rPr lang="en-US" altLang="zh-CN" sz="2000" dirty="0" smtClean="0"/>
                  <a:t>Each point on the best path gets a vote from that candidate point</a:t>
                </a:r>
              </a:p>
              <a:p>
                <a:pPr lvl="1"/>
                <a:r>
                  <a:rPr lang="en-US" altLang="zh-CN" sz="2000" dirty="0" smtClean="0"/>
                  <a:t>The points with the most number of votes are selected</a:t>
                </a:r>
              </a:p>
              <a:p>
                <a:pPr lvl="1"/>
                <a:r>
                  <a:rPr lang="en-US" altLang="zh-CN" sz="2000" dirty="0" smtClean="0"/>
                  <a:t>Can be processed in parallel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6725" y="1143000"/>
                <a:ext cx="8401080" cy="2419350"/>
              </a:xfrm>
              <a:blipFill rotWithShape="0">
                <a:blip r:embed="rId2"/>
                <a:stretch>
                  <a:fillRect l="-1306" t="-2525"/>
                </a:stretch>
              </a:blipFill>
            </p:spPr>
            <p:txBody>
              <a:bodyPr/>
              <a:lstStyle/>
              <a:p>
                <a:r>
                  <a:rPr lang="en-US">
                    <a:noFill/>
                  </a:rPr>
                  <a:t> </a:t>
                </a:r>
              </a:p>
            </p:txBody>
          </p:sp>
        </mc:Fallback>
      </mc:AlternateContent>
      <p:pic>
        <p:nvPicPr>
          <p:cNvPr id="4" name="Picture 3"/>
          <p:cNvPicPr/>
          <p:nvPr/>
        </p:nvPicPr>
        <p:blipFill>
          <a:blip r:embed="rId3" cstate="print"/>
          <a:srcRect/>
          <a:stretch>
            <a:fillRect/>
          </a:stretch>
        </p:blipFill>
        <p:spPr bwMode="auto">
          <a:xfrm>
            <a:off x="1981200" y="3581400"/>
            <a:ext cx="5715000" cy="2590800"/>
          </a:xfrm>
          <a:prstGeom prst="rect">
            <a:avLst/>
          </a:prstGeom>
          <a:noFill/>
          <a:ln w="9525">
            <a:noFill/>
            <a:miter lim="800000"/>
            <a:headEnd/>
            <a:tailEnd/>
          </a:ln>
        </p:spPr>
      </p:pic>
      <p:grpSp>
        <p:nvGrpSpPr>
          <p:cNvPr id="7" name="Group 6"/>
          <p:cNvGrpSpPr/>
          <p:nvPr/>
        </p:nvGrpSpPr>
        <p:grpSpPr>
          <a:xfrm>
            <a:off x="2590800" y="4629150"/>
            <a:ext cx="4267200" cy="1009650"/>
            <a:chOff x="4693447" y="4393399"/>
            <a:chExt cx="4267200" cy="1009650"/>
          </a:xfrm>
        </p:grpSpPr>
        <p:cxnSp>
          <p:nvCxnSpPr>
            <p:cNvPr id="8" name="Straight Arrow Connector 7"/>
            <p:cNvCxnSpPr/>
            <p:nvPr/>
          </p:nvCxnSpPr>
          <p:spPr>
            <a:xfrm>
              <a:off x="4693447" y="4393399"/>
              <a:ext cx="1295400" cy="9525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217447" y="4564849"/>
              <a:ext cx="1295400" cy="8382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7817647" y="4412449"/>
              <a:ext cx="1143000" cy="9906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2533665" y="5162550"/>
            <a:ext cx="4400535" cy="552450"/>
            <a:chOff x="4693447" y="4393399"/>
            <a:chExt cx="4400535" cy="552450"/>
          </a:xfrm>
        </p:grpSpPr>
        <p:cxnSp>
          <p:nvCxnSpPr>
            <p:cNvPr id="17" name="Straight Arrow Connector 16"/>
            <p:cNvCxnSpPr/>
            <p:nvPr/>
          </p:nvCxnSpPr>
          <p:spPr>
            <a:xfrm>
              <a:off x="4693447" y="4393399"/>
              <a:ext cx="1352535" cy="47625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293647" y="4945849"/>
              <a:ext cx="1276335"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874782" y="4488649"/>
              <a:ext cx="1219200" cy="4191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772649" y="4174688"/>
            <a:ext cx="5923551" cy="2018705"/>
            <a:chOff x="1772649" y="4174688"/>
            <a:chExt cx="5923551" cy="2018705"/>
          </a:xfrm>
        </p:grpSpPr>
        <p:sp>
          <p:nvSpPr>
            <p:cNvPr id="27" name="Rectangle 26"/>
            <p:cNvSpPr/>
            <p:nvPr/>
          </p:nvSpPr>
          <p:spPr>
            <a:xfrm>
              <a:off x="1772649" y="4259818"/>
              <a:ext cx="417102" cy="369332"/>
            </a:xfrm>
            <a:prstGeom prst="rect">
              <a:avLst/>
            </a:prstGeom>
          </p:spPr>
          <p:txBody>
            <a:bodyPr wrap="none">
              <a:spAutoFit/>
            </a:bodyPr>
            <a:lstStyle/>
            <a:p>
              <a:r>
                <a:rPr lang="en-US" altLang="zh-CN" dirty="0" smtClean="0"/>
                <a:t>+1</a:t>
              </a:r>
              <a:endParaRPr lang="en-US" dirty="0"/>
            </a:p>
          </p:txBody>
        </p:sp>
        <p:sp>
          <p:nvSpPr>
            <p:cNvPr id="28" name="Rectangle 27"/>
            <p:cNvSpPr/>
            <p:nvPr/>
          </p:nvSpPr>
          <p:spPr>
            <a:xfrm>
              <a:off x="4354930" y="4355068"/>
              <a:ext cx="417102" cy="369332"/>
            </a:xfrm>
            <a:prstGeom prst="rect">
              <a:avLst/>
            </a:prstGeom>
          </p:spPr>
          <p:txBody>
            <a:bodyPr wrap="none">
              <a:spAutoFit/>
            </a:bodyPr>
            <a:lstStyle/>
            <a:p>
              <a:r>
                <a:rPr lang="en-US" altLang="zh-CN" dirty="0" smtClean="0"/>
                <a:t>+1</a:t>
              </a:r>
              <a:endParaRPr lang="en-US" dirty="0"/>
            </a:p>
          </p:txBody>
        </p:sp>
        <p:sp>
          <p:nvSpPr>
            <p:cNvPr id="29" name="Rectangle 28"/>
            <p:cNvSpPr/>
            <p:nvPr/>
          </p:nvSpPr>
          <p:spPr>
            <a:xfrm>
              <a:off x="5695965" y="5824061"/>
              <a:ext cx="417102" cy="369332"/>
            </a:xfrm>
            <a:prstGeom prst="rect">
              <a:avLst/>
            </a:prstGeom>
          </p:spPr>
          <p:txBody>
            <a:bodyPr wrap="none">
              <a:spAutoFit/>
            </a:bodyPr>
            <a:lstStyle/>
            <a:p>
              <a:r>
                <a:rPr lang="en-US" altLang="zh-CN" dirty="0" smtClean="0"/>
                <a:t>+1</a:t>
              </a:r>
              <a:endParaRPr lang="en-US" dirty="0"/>
            </a:p>
          </p:txBody>
        </p:sp>
        <p:sp>
          <p:nvSpPr>
            <p:cNvPr id="30" name="Rectangle 29"/>
            <p:cNvSpPr/>
            <p:nvPr/>
          </p:nvSpPr>
          <p:spPr>
            <a:xfrm>
              <a:off x="7279098" y="4174688"/>
              <a:ext cx="417102" cy="369332"/>
            </a:xfrm>
            <a:prstGeom prst="rect">
              <a:avLst/>
            </a:prstGeom>
          </p:spPr>
          <p:txBody>
            <a:bodyPr wrap="none">
              <a:spAutoFit/>
            </a:bodyPr>
            <a:lstStyle/>
            <a:p>
              <a:r>
                <a:rPr lang="en-US" altLang="zh-CN" dirty="0" smtClean="0"/>
                <a:t>+1</a:t>
              </a:r>
              <a:endParaRPr lang="en-US" dirty="0"/>
            </a:p>
          </p:txBody>
        </p:sp>
      </p:grpSp>
      <p:grpSp>
        <p:nvGrpSpPr>
          <p:cNvPr id="37" name="Group 36"/>
          <p:cNvGrpSpPr/>
          <p:nvPr/>
        </p:nvGrpSpPr>
        <p:grpSpPr>
          <a:xfrm>
            <a:off x="1752600" y="4988778"/>
            <a:ext cx="5943600" cy="1324154"/>
            <a:chOff x="1752600" y="4988778"/>
            <a:chExt cx="5943600" cy="1324154"/>
          </a:xfrm>
        </p:grpSpPr>
        <p:sp>
          <p:nvSpPr>
            <p:cNvPr id="33" name="Rectangle 32"/>
            <p:cNvSpPr/>
            <p:nvPr/>
          </p:nvSpPr>
          <p:spPr>
            <a:xfrm>
              <a:off x="1752600" y="5029200"/>
              <a:ext cx="417102" cy="369332"/>
            </a:xfrm>
            <a:prstGeom prst="rect">
              <a:avLst/>
            </a:prstGeom>
          </p:spPr>
          <p:txBody>
            <a:bodyPr wrap="none">
              <a:spAutoFit/>
            </a:bodyPr>
            <a:lstStyle/>
            <a:p>
              <a:r>
                <a:rPr lang="en-US" altLang="zh-CN" dirty="0" smtClean="0"/>
                <a:t>+1</a:t>
              </a:r>
              <a:endParaRPr lang="en-US" dirty="0"/>
            </a:p>
          </p:txBody>
        </p:sp>
        <p:sp>
          <p:nvSpPr>
            <p:cNvPr id="34" name="Rectangle 33"/>
            <p:cNvSpPr/>
            <p:nvPr/>
          </p:nvSpPr>
          <p:spPr>
            <a:xfrm>
              <a:off x="5715000" y="5917168"/>
              <a:ext cx="417102" cy="369332"/>
            </a:xfrm>
            <a:prstGeom prst="rect">
              <a:avLst/>
            </a:prstGeom>
            <a:solidFill>
              <a:schemeClr val="bg1"/>
            </a:solidFill>
          </p:spPr>
          <p:txBody>
            <a:bodyPr wrap="none">
              <a:spAutoFit/>
            </a:bodyPr>
            <a:lstStyle/>
            <a:p>
              <a:r>
                <a:rPr lang="en-US" altLang="zh-CN" dirty="0" smtClean="0"/>
                <a:t>+2</a:t>
              </a:r>
              <a:endParaRPr lang="en-US" dirty="0"/>
            </a:p>
          </p:txBody>
        </p:sp>
        <p:sp>
          <p:nvSpPr>
            <p:cNvPr id="35" name="Rectangle 34"/>
            <p:cNvSpPr/>
            <p:nvPr/>
          </p:nvSpPr>
          <p:spPr>
            <a:xfrm>
              <a:off x="4195018" y="5943600"/>
              <a:ext cx="417102" cy="369332"/>
            </a:xfrm>
            <a:prstGeom prst="rect">
              <a:avLst/>
            </a:prstGeom>
          </p:spPr>
          <p:txBody>
            <a:bodyPr wrap="none">
              <a:spAutoFit/>
            </a:bodyPr>
            <a:lstStyle/>
            <a:p>
              <a:r>
                <a:rPr lang="en-US" altLang="zh-CN" dirty="0" smtClean="0"/>
                <a:t>+1</a:t>
              </a:r>
              <a:endParaRPr lang="en-US" dirty="0"/>
            </a:p>
          </p:txBody>
        </p:sp>
        <p:sp>
          <p:nvSpPr>
            <p:cNvPr id="36" name="Rectangle 35"/>
            <p:cNvSpPr/>
            <p:nvPr/>
          </p:nvSpPr>
          <p:spPr>
            <a:xfrm>
              <a:off x="7279098" y="4988778"/>
              <a:ext cx="417102" cy="369332"/>
            </a:xfrm>
            <a:prstGeom prst="rect">
              <a:avLst/>
            </a:prstGeom>
          </p:spPr>
          <p:txBody>
            <a:bodyPr wrap="none">
              <a:spAutoFit/>
            </a:bodyPr>
            <a:lstStyle/>
            <a:p>
              <a:r>
                <a:rPr lang="en-US" altLang="zh-CN" dirty="0" smtClean="0"/>
                <a:t>+1</a:t>
              </a:r>
              <a:endParaRPr lang="en-US" dirty="0"/>
            </a:p>
          </p:txBody>
        </p:sp>
      </p:grpSp>
      <p:cxnSp>
        <p:nvCxnSpPr>
          <p:cNvPr id="39" name="Straight Arrow Connector 38"/>
          <p:cNvCxnSpPr/>
          <p:nvPr/>
        </p:nvCxnSpPr>
        <p:spPr>
          <a:xfrm flipV="1">
            <a:off x="2495550" y="6193393"/>
            <a:ext cx="0" cy="3650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15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3.33333E-6 3.7037E-7 L 0.17187 0.0037 " pathEditMode="relative" rAng="0" ptsTypes="AA">
                                      <p:cBhvr>
                                        <p:cTn id="16" dur="2000" fill="hold"/>
                                        <p:tgtEl>
                                          <p:spTgt spid="39"/>
                                        </p:tgtEl>
                                        <p:attrNameLst>
                                          <p:attrName>ppt_x</p:attrName>
                                          <p:attrName>ppt_y</p:attrName>
                                        </p:attrNameLst>
                                      </p:cBhvr>
                                      <p:rCtr x="8594" y="185"/>
                                    </p:animMotion>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left)">
                                      <p:cBhvr>
                                        <p:cTn id="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Trajectory Data Preprocessing</a:t>
            </a:r>
            <a:endParaRPr lang="en-US" dirty="0"/>
          </a:p>
        </p:txBody>
      </p:sp>
      <p:sp>
        <p:nvSpPr>
          <p:cNvPr id="3" name="Content Placeholder 2"/>
          <p:cNvSpPr>
            <a:spLocks noGrp="1"/>
          </p:cNvSpPr>
          <p:nvPr>
            <p:ph idx="1"/>
          </p:nvPr>
        </p:nvSpPr>
        <p:spPr/>
        <p:txBody>
          <a:bodyPr>
            <a:normAutofit/>
          </a:bodyPr>
          <a:lstStyle/>
          <a:p>
            <a:r>
              <a:rPr lang="en-US" sz="2800" dirty="0" smtClean="0"/>
              <a:t>Noise filtering</a:t>
            </a:r>
          </a:p>
          <a:p>
            <a:r>
              <a:rPr lang="en-US" sz="2800" dirty="0"/>
              <a:t>Stay point detection</a:t>
            </a:r>
          </a:p>
          <a:p>
            <a:r>
              <a:rPr lang="en-US" sz="2800" dirty="0" smtClean="0"/>
              <a:t>Trajectory compression</a:t>
            </a:r>
          </a:p>
          <a:p>
            <a:r>
              <a:rPr lang="en-US" sz="2800" dirty="0" smtClean="0"/>
              <a:t>Trajectory Segmentation</a:t>
            </a:r>
          </a:p>
          <a:p>
            <a:r>
              <a:rPr lang="en-US" sz="2800" dirty="0" smtClean="0"/>
              <a:t>Map matching</a:t>
            </a:r>
            <a:endParaRPr lang="en-US" sz="2800" dirty="0"/>
          </a:p>
        </p:txBody>
      </p:sp>
    </p:spTree>
    <p:extLst>
      <p:ext uri="{BB962C8B-B14F-4D97-AF65-F5344CB8AC3E}">
        <p14:creationId xmlns:p14="http://schemas.microsoft.com/office/powerpoint/2010/main" val="40516095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Noise Filtering</a:t>
            </a:r>
            <a:endParaRPr lang="en-US" dirty="0"/>
          </a:p>
        </p:txBody>
      </p:sp>
      <p:sp>
        <p:nvSpPr>
          <p:cNvPr id="3" name="Content Placeholder 2"/>
          <p:cNvSpPr>
            <a:spLocks noGrp="1"/>
          </p:cNvSpPr>
          <p:nvPr>
            <p:ph idx="1"/>
          </p:nvPr>
        </p:nvSpPr>
        <p:spPr/>
        <p:txBody>
          <a:bodyPr>
            <a:normAutofit/>
          </a:bodyPr>
          <a:lstStyle/>
          <a:p>
            <a:r>
              <a:rPr lang="en-US" sz="2000" dirty="0" smtClean="0"/>
              <a:t>There are always noise points in a trajectory</a:t>
            </a:r>
          </a:p>
          <a:p>
            <a:r>
              <a:rPr lang="en-US" sz="2000" dirty="0" smtClean="0"/>
              <a:t>Caused by poor positioning signal, e.g. Urban canyons </a:t>
            </a:r>
          </a:p>
          <a:p>
            <a:r>
              <a:rPr lang="en-US" sz="2000" dirty="0" smtClean="0"/>
              <a:t>Cannot fixed by map matching algorithms</a:t>
            </a:r>
            <a:endParaRPr lang="en-US" sz="20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505200"/>
            <a:ext cx="3581400" cy="1524000"/>
          </a:xfrm>
          <a:prstGeom prst="rect">
            <a:avLst/>
          </a:prstGeom>
          <a:noFill/>
          <a:ln>
            <a:noFill/>
          </a:ln>
        </p:spPr>
      </p:pic>
    </p:spTree>
    <p:extLst>
      <p:ext uri="{BB962C8B-B14F-4D97-AF65-F5344CB8AC3E}">
        <p14:creationId xmlns:p14="http://schemas.microsoft.com/office/powerpoint/2010/main" val="27704550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229600" cy="3581399"/>
          </a:xfrm>
        </p:spPr>
        <p:txBody>
          <a:bodyPr>
            <a:normAutofit/>
          </a:bodyPr>
          <a:lstStyle/>
          <a:p>
            <a:pPr marL="0" indent="0" algn="ctr">
              <a:buNone/>
            </a:pPr>
            <a:endParaRPr lang="en-US" altLang="zh-CN" dirty="0"/>
          </a:p>
          <a:p>
            <a:pPr marL="0" indent="0" algn="ctr">
              <a:buNone/>
            </a:pPr>
            <a:r>
              <a:rPr lang="en-US" altLang="zh-CN" sz="4000" dirty="0" smtClean="0"/>
              <a:t>Thanks!</a:t>
            </a:r>
          </a:p>
          <a:p>
            <a:pPr marL="0" indent="0" algn="ctr">
              <a:buNone/>
            </a:pPr>
            <a:endParaRPr lang="en-US" altLang="zh-CN" sz="3600" dirty="0" smtClean="0"/>
          </a:p>
          <a:p>
            <a:pPr marL="0" indent="0" algn="ctr">
              <a:buNone/>
            </a:pPr>
            <a:r>
              <a:rPr lang="en-US" altLang="zh-CN" sz="3600" dirty="0" smtClean="0"/>
              <a:t>Yu Zheng</a:t>
            </a:r>
          </a:p>
          <a:p>
            <a:pPr marL="0" indent="0" algn="ctr">
              <a:buNone/>
            </a:pPr>
            <a:r>
              <a:rPr lang="en-US" altLang="zh-CN" sz="2400" dirty="0" smtClean="0">
                <a:hlinkClick r:id="rId3"/>
              </a:rPr>
              <a:t>yuzheng@microsoft.com</a:t>
            </a:r>
            <a:endParaRPr lang="zh-CN" altLang="en-US" sz="2400" dirty="0"/>
          </a:p>
        </p:txBody>
      </p:sp>
      <p:sp>
        <p:nvSpPr>
          <p:cNvPr id="2" name="Rectangle 1"/>
          <p:cNvSpPr/>
          <p:nvPr/>
        </p:nvSpPr>
        <p:spPr>
          <a:xfrm>
            <a:off x="6835923" y="3790889"/>
            <a:ext cx="1317477" cy="400110"/>
          </a:xfrm>
          <a:prstGeom prst="rect">
            <a:avLst/>
          </a:prstGeom>
        </p:spPr>
        <p:txBody>
          <a:bodyPr wrap="none">
            <a:spAutoFit/>
          </a:bodyPr>
          <a:lstStyle/>
          <a:p>
            <a:r>
              <a:rPr lang="en-US" altLang="zh-CN" sz="2000" dirty="0">
                <a:hlinkClick r:id="rId4"/>
              </a:rPr>
              <a:t>Homepage</a:t>
            </a:r>
            <a:endParaRPr lang="zh-CN" altLang="en-US" sz="2000" dirty="0"/>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b="13191"/>
          <a:stretch/>
        </p:blipFill>
        <p:spPr>
          <a:xfrm>
            <a:off x="6810523" y="1981200"/>
            <a:ext cx="1109385" cy="1444565"/>
          </a:xfrm>
          <a:prstGeom prst="rect">
            <a:avLst/>
          </a:prstGeom>
        </p:spPr>
      </p:pic>
      <p:pic>
        <p:nvPicPr>
          <p:cNvPr id="11"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800" y="1828800"/>
            <a:ext cx="1708129" cy="2285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609600" y="5181600"/>
            <a:ext cx="8229600" cy="646331"/>
          </a:xfrm>
          <a:prstGeom prst="rect">
            <a:avLst/>
          </a:prstGeom>
        </p:spPr>
        <p:txBody>
          <a:bodyPr wrap="square">
            <a:spAutoFit/>
          </a:bodyPr>
          <a:lstStyle/>
          <a:p>
            <a:pPr algn="ctr"/>
            <a:r>
              <a:rPr lang="en-US" dirty="0"/>
              <a:t>Yu Zheng. </a:t>
            </a:r>
            <a:r>
              <a:rPr lang="en-US" dirty="0">
                <a:hlinkClick r:id="rId7"/>
              </a:rPr>
              <a:t>Trajectory Data Mining: An Overview</a:t>
            </a:r>
            <a:r>
              <a:rPr lang="en-US" dirty="0"/>
              <a:t>. </a:t>
            </a:r>
            <a:endParaRPr lang="en-US" dirty="0" smtClean="0"/>
          </a:p>
          <a:p>
            <a:pPr algn="ctr"/>
            <a:r>
              <a:rPr lang="en-US" dirty="0" smtClean="0"/>
              <a:t>ACM </a:t>
            </a:r>
            <a:r>
              <a:rPr lang="en-US" dirty="0"/>
              <a:t>Transactions on Intelligent Systems and </a:t>
            </a:r>
            <a:r>
              <a:rPr lang="en-US" dirty="0" smtClean="0"/>
              <a:t>Technology. </a:t>
            </a:r>
            <a:r>
              <a:rPr lang="en-US" dirty="0"/>
              <a:t>2015, vol. 6, issue 3.</a:t>
            </a:r>
          </a:p>
        </p:txBody>
      </p:sp>
    </p:spTree>
    <p:extLst>
      <p:ext uri="{BB962C8B-B14F-4D97-AF65-F5344CB8AC3E}">
        <p14:creationId xmlns:p14="http://schemas.microsoft.com/office/powerpoint/2010/main" val="1545381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Methodologies for Noise </a:t>
            </a:r>
            <a:r>
              <a:rPr lang="en-US" dirty="0"/>
              <a:t>Filtering</a:t>
            </a:r>
          </a:p>
        </p:txBody>
      </p:sp>
      <p:sp>
        <p:nvSpPr>
          <p:cNvPr id="3" name="Content Placeholder 2"/>
          <p:cNvSpPr>
            <a:spLocks noGrp="1"/>
          </p:cNvSpPr>
          <p:nvPr>
            <p:ph idx="1"/>
          </p:nvPr>
        </p:nvSpPr>
        <p:spPr/>
        <p:txBody>
          <a:bodyPr>
            <a:normAutofit/>
          </a:bodyPr>
          <a:lstStyle/>
          <a:p>
            <a:r>
              <a:rPr lang="en-US" sz="2800" dirty="0" smtClean="0"/>
              <a:t>Mean (median) filters</a:t>
            </a:r>
          </a:p>
          <a:p>
            <a:r>
              <a:rPr lang="en-US" sz="2800" dirty="0" smtClean="0"/>
              <a:t>The </a:t>
            </a:r>
            <a:r>
              <a:rPr lang="en-US" sz="2800" dirty="0" err="1" smtClean="0"/>
              <a:t>Kalman</a:t>
            </a:r>
            <a:r>
              <a:rPr lang="en-US" sz="2800" dirty="0" smtClean="0"/>
              <a:t> and Particle filters</a:t>
            </a:r>
          </a:p>
          <a:p>
            <a:r>
              <a:rPr lang="en-US" sz="2800" dirty="0"/>
              <a:t>Heuristics-Based Outlier Detection</a:t>
            </a:r>
          </a:p>
        </p:txBody>
      </p:sp>
    </p:spTree>
    <p:extLst>
      <p:ext uri="{BB962C8B-B14F-4D97-AF65-F5344CB8AC3E}">
        <p14:creationId xmlns:p14="http://schemas.microsoft.com/office/powerpoint/2010/main" val="3188621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4800600" y="3581400"/>
            <a:ext cx="762000" cy="6858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749298" y="3886200"/>
            <a:ext cx="7620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Mean (Median) Filter</a:t>
            </a:r>
            <a:endParaRPr lang="en-US" dirty="0"/>
          </a:p>
        </p:txBody>
      </p:sp>
      <p:sp>
        <p:nvSpPr>
          <p:cNvPr id="4" name="TextBox 3"/>
          <p:cNvSpPr txBox="1"/>
          <p:nvPr/>
        </p:nvSpPr>
        <p:spPr>
          <a:xfrm>
            <a:off x="569156" y="1600200"/>
            <a:ext cx="4292457" cy="646331"/>
          </a:xfrm>
          <a:prstGeom prst="rect">
            <a:avLst/>
          </a:prstGeom>
          <a:noFill/>
        </p:spPr>
        <p:txBody>
          <a:bodyPr wrap="none" rtlCol="0">
            <a:spAutoFit/>
          </a:bodyPr>
          <a:lstStyle/>
          <a:p>
            <a:pPr>
              <a:buFont typeface="Arial" pitchFamily="34" charset="0"/>
              <a:buChar char="•"/>
            </a:pPr>
            <a:r>
              <a:rPr lang="en-US" dirty="0" smtClean="0"/>
              <a:t> Also called “moving average”</a:t>
            </a:r>
          </a:p>
          <a:p>
            <a:pPr>
              <a:buFont typeface="Arial" pitchFamily="34" charset="0"/>
              <a:buChar char="•"/>
            </a:pPr>
            <a:r>
              <a:rPr lang="en-US" dirty="0" smtClean="0"/>
              <a:t> Apply to x and y measurements separately</a:t>
            </a:r>
            <a:endParaRPr lang="en-US" dirty="0"/>
          </a:p>
        </p:txBody>
      </p:sp>
      <p:cxnSp>
        <p:nvCxnSpPr>
          <p:cNvPr id="6" name="Straight Arrow Connector 5"/>
          <p:cNvCxnSpPr/>
          <p:nvPr/>
        </p:nvCxnSpPr>
        <p:spPr>
          <a:xfrm>
            <a:off x="2438400" y="4267200"/>
            <a:ext cx="38100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2019300" y="3848100"/>
            <a:ext cx="11430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209800" y="3352800"/>
            <a:ext cx="343364" cy="369332"/>
          </a:xfrm>
          <a:prstGeom prst="rect">
            <a:avLst/>
          </a:prstGeom>
          <a:noFill/>
        </p:spPr>
        <p:txBody>
          <a:bodyPr wrap="none" rtlCol="0">
            <a:spAutoFit/>
          </a:bodyPr>
          <a:lstStyle/>
          <a:p>
            <a:r>
              <a:rPr lang="en-US" dirty="0" err="1" smtClean="0"/>
              <a:t>z</a:t>
            </a:r>
            <a:r>
              <a:rPr lang="en-US" baseline="-25000" dirty="0" err="1" smtClean="0"/>
              <a:t>x</a:t>
            </a:r>
            <a:endParaRPr lang="en-US" baseline="-25000" dirty="0"/>
          </a:p>
        </p:txBody>
      </p:sp>
      <p:sp>
        <p:nvSpPr>
          <p:cNvPr id="10" name="Oval 9"/>
          <p:cNvSpPr/>
          <p:nvPr/>
        </p:nvSpPr>
        <p:spPr>
          <a:xfrm>
            <a:off x="2895600" y="39624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0480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2004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41452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5052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657600" y="41452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8100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962400" y="41452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114800" y="39624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267200" y="40386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4196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572000" y="39624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724400" y="38862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876800" y="41910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0292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1816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334000" y="41452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486400" y="36576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638800" y="35356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791200" y="35356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943600" y="35814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019800" y="4419600"/>
            <a:ext cx="261610" cy="369332"/>
          </a:xfrm>
          <a:prstGeom prst="rect">
            <a:avLst/>
          </a:prstGeom>
          <a:noFill/>
        </p:spPr>
        <p:txBody>
          <a:bodyPr wrap="none" rtlCol="0">
            <a:spAutoFit/>
          </a:bodyPr>
          <a:lstStyle/>
          <a:p>
            <a:r>
              <a:rPr lang="en-US" dirty="0" smtClean="0"/>
              <a:t>t</a:t>
            </a:r>
            <a:endParaRPr lang="en-US" dirty="0"/>
          </a:p>
        </p:txBody>
      </p:sp>
      <p:cxnSp>
        <p:nvCxnSpPr>
          <p:cNvPr id="33" name="Straight Connector 32"/>
          <p:cNvCxnSpPr/>
          <p:nvPr/>
        </p:nvCxnSpPr>
        <p:spPr>
          <a:xfrm rot="5400000">
            <a:off x="4358898" y="4267200"/>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819400" y="2438400"/>
            <a:ext cx="5591980" cy="369332"/>
          </a:xfrm>
          <a:prstGeom prst="rect">
            <a:avLst/>
          </a:prstGeom>
          <a:noFill/>
        </p:spPr>
        <p:txBody>
          <a:bodyPr wrap="none" rtlCol="0">
            <a:spAutoFit/>
          </a:bodyPr>
          <a:lstStyle/>
          <a:p>
            <a:r>
              <a:rPr lang="en-US" dirty="0" smtClean="0"/>
              <a:t>Filtered version of this point is mean of points in solid box</a:t>
            </a:r>
            <a:endParaRPr lang="en-US" dirty="0"/>
          </a:p>
        </p:txBody>
      </p:sp>
      <p:cxnSp>
        <p:nvCxnSpPr>
          <p:cNvPr id="36" name="Straight Arrow Connector 35"/>
          <p:cNvCxnSpPr>
            <a:endCxn id="20" idx="0"/>
          </p:cNvCxnSpPr>
          <p:nvPr/>
        </p:nvCxnSpPr>
        <p:spPr>
          <a:xfrm rot="5400000">
            <a:off x="4072890" y="3188970"/>
            <a:ext cx="1249681" cy="5105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09600" y="5181600"/>
            <a:ext cx="7916783" cy="1200329"/>
          </a:xfrm>
          <a:prstGeom prst="rect">
            <a:avLst/>
          </a:prstGeom>
          <a:noFill/>
        </p:spPr>
        <p:txBody>
          <a:bodyPr wrap="none" rtlCol="0">
            <a:spAutoFit/>
          </a:bodyPr>
          <a:lstStyle/>
          <a:p>
            <a:pPr>
              <a:buFont typeface="Arial" pitchFamily="34" charset="0"/>
              <a:buChar char="•"/>
            </a:pPr>
            <a:r>
              <a:rPr lang="en-US" dirty="0" smtClean="0"/>
              <a:t> It doesn’t look into future</a:t>
            </a:r>
          </a:p>
          <a:p>
            <a:pPr>
              <a:buFont typeface="Arial" pitchFamily="34" charset="0"/>
              <a:buChar char="•"/>
            </a:pPr>
            <a:r>
              <a:rPr lang="en-US" dirty="0" smtClean="0"/>
              <a:t> Causes lag when values change sharply</a:t>
            </a:r>
          </a:p>
          <a:p>
            <a:pPr>
              <a:buFont typeface="Arial" pitchFamily="34" charset="0"/>
              <a:buChar char="•"/>
            </a:pPr>
            <a:r>
              <a:rPr lang="en-US" dirty="0" smtClean="0"/>
              <a:t> Sensitive to outliers, </a:t>
            </a:r>
            <a:r>
              <a:rPr lang="en-US" i="1" dirty="0" smtClean="0"/>
              <a:t>i.e.</a:t>
            </a:r>
            <a:r>
              <a:rPr lang="en-US" dirty="0" smtClean="0"/>
              <a:t> one really bad point can cause mean to take on any value</a:t>
            </a:r>
          </a:p>
          <a:p>
            <a:pPr>
              <a:buFont typeface="Arial" pitchFamily="34" charset="0"/>
              <a:buChar char="•"/>
            </a:pPr>
            <a:r>
              <a:rPr lang="en-US" dirty="0" smtClean="0"/>
              <a:t> Simple and effective</a:t>
            </a:r>
            <a:endParaRPr lang="en-US" dirty="0"/>
          </a:p>
        </p:txBody>
      </p:sp>
      <p:sp>
        <p:nvSpPr>
          <p:cNvPr id="43" name="Freeform 42"/>
          <p:cNvSpPr/>
          <p:nvPr/>
        </p:nvSpPr>
        <p:spPr>
          <a:xfrm>
            <a:off x="4548753" y="3696346"/>
            <a:ext cx="2785820" cy="1991532"/>
          </a:xfrm>
          <a:custGeom>
            <a:avLst/>
            <a:gdLst>
              <a:gd name="connsiteX0" fmla="*/ 1038386 w 2785820"/>
              <a:gd name="connsiteY0" fmla="*/ 0 h 1991532"/>
              <a:gd name="connsiteX1" fmla="*/ 1976033 w 2785820"/>
              <a:gd name="connsiteY1" fmla="*/ 278969 h 1991532"/>
              <a:gd name="connsiteX2" fmla="*/ 2456481 w 2785820"/>
              <a:gd name="connsiteY2" fmla="*/ 1518834 h 1991532"/>
              <a:gd name="connsiteX3" fmla="*/ 0 w 2785820"/>
              <a:gd name="connsiteY3" fmla="*/ 1991532 h 1991532"/>
            </a:gdLst>
            <a:ahLst/>
            <a:cxnLst>
              <a:cxn ang="0">
                <a:pos x="connsiteX0" y="connsiteY0"/>
              </a:cxn>
              <a:cxn ang="0">
                <a:pos x="connsiteX1" y="connsiteY1"/>
              </a:cxn>
              <a:cxn ang="0">
                <a:pos x="connsiteX2" y="connsiteY2"/>
              </a:cxn>
              <a:cxn ang="0">
                <a:pos x="connsiteX3" y="connsiteY3"/>
              </a:cxn>
            </a:cxnLst>
            <a:rect l="l" t="t" r="r" b="b"/>
            <a:pathLst>
              <a:path w="2785820" h="1991532">
                <a:moveTo>
                  <a:pt x="1038386" y="0"/>
                </a:moveTo>
                <a:cubicBezTo>
                  <a:pt x="1389035" y="12915"/>
                  <a:pt x="1739684" y="25830"/>
                  <a:pt x="1976033" y="278969"/>
                </a:cubicBezTo>
                <a:cubicBezTo>
                  <a:pt x="2212382" y="532108"/>
                  <a:pt x="2785820" y="1233407"/>
                  <a:pt x="2456481" y="1518834"/>
                </a:cubicBezTo>
                <a:cubicBezTo>
                  <a:pt x="2127142" y="1804261"/>
                  <a:pt x="1063571" y="1897896"/>
                  <a:pt x="0" y="1991532"/>
                </a:cubicBezTo>
              </a:path>
            </a:pathLst>
          </a:cu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1886" y="2967226"/>
            <a:ext cx="1832299" cy="847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53018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The </a:t>
            </a:r>
            <a:r>
              <a:rPr lang="en-US" dirty="0" err="1" smtClean="0"/>
              <a:t>Kalman</a:t>
            </a:r>
            <a:r>
              <a:rPr lang="en-US" dirty="0" smtClean="0"/>
              <a:t> </a:t>
            </a:r>
            <a:r>
              <a:rPr lang="en-US" dirty="0"/>
              <a:t>and Particle </a:t>
            </a:r>
            <a:r>
              <a:rPr lang="en-US" dirty="0" smtClean="0"/>
              <a:t>filters</a:t>
            </a:r>
            <a:endParaRPr lang="en-US" dirty="0"/>
          </a:p>
        </p:txBody>
      </p:sp>
      <p:sp>
        <p:nvSpPr>
          <p:cNvPr id="4" name="Content Placeholder 3"/>
          <p:cNvSpPr>
            <a:spLocks noGrp="1"/>
          </p:cNvSpPr>
          <p:nvPr>
            <p:ph idx="1"/>
          </p:nvPr>
        </p:nvSpPr>
        <p:spPr>
          <a:xfrm>
            <a:off x="457200" y="1600201"/>
            <a:ext cx="8229600" cy="1143000"/>
          </a:xfrm>
        </p:spPr>
        <p:txBody>
          <a:bodyPr>
            <a:normAutofit/>
          </a:bodyPr>
          <a:lstStyle/>
          <a:p>
            <a:r>
              <a:rPr lang="en-US" sz="2000" dirty="0" smtClean="0"/>
              <a:t>A </a:t>
            </a:r>
            <a:r>
              <a:rPr lang="en-US" sz="2000" dirty="0"/>
              <a:t>tradeoff between the measurements and a motion </a:t>
            </a:r>
            <a:r>
              <a:rPr lang="en-US" sz="2000" dirty="0" smtClean="0"/>
              <a:t>model</a:t>
            </a:r>
          </a:p>
          <a:p>
            <a:pPr lvl="1"/>
            <a:r>
              <a:rPr lang="en-US" sz="1600" dirty="0" smtClean="0"/>
              <a:t>The </a:t>
            </a:r>
            <a:r>
              <a:rPr lang="en-US" sz="1600" dirty="0" err="1"/>
              <a:t>Kalman</a:t>
            </a:r>
            <a:r>
              <a:rPr lang="en-US" sz="1600" dirty="0"/>
              <a:t> filter gains efficiency by assuming linear models plus Gauss­ian </a:t>
            </a:r>
            <a:r>
              <a:rPr lang="en-US" sz="1600" dirty="0" smtClean="0"/>
              <a:t>noise</a:t>
            </a:r>
          </a:p>
          <a:p>
            <a:pPr lvl="1"/>
            <a:r>
              <a:rPr lang="en-US" sz="1600" dirty="0"/>
              <a:t>T</a:t>
            </a:r>
            <a:r>
              <a:rPr lang="en-US" sz="1600" dirty="0" smtClean="0"/>
              <a:t>he </a:t>
            </a:r>
            <a:r>
              <a:rPr lang="en-US" sz="1600" dirty="0"/>
              <a:t>particle filter </a:t>
            </a:r>
            <a:r>
              <a:rPr lang="en-US" sz="1600" dirty="0" smtClean="0"/>
              <a:t>is a more </a:t>
            </a:r>
            <a:r>
              <a:rPr lang="en-US" sz="1600" dirty="0"/>
              <a:t>general, but less efficient, algorithm</a:t>
            </a:r>
          </a:p>
        </p:txBody>
      </p:sp>
      <p:sp>
        <p:nvSpPr>
          <p:cNvPr id="6" name="Oval 5"/>
          <p:cNvSpPr/>
          <p:nvPr/>
        </p:nvSpPr>
        <p:spPr>
          <a:xfrm>
            <a:off x="1214357" y="4240735"/>
            <a:ext cx="81043" cy="7620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298916" y="4241158"/>
            <a:ext cx="70011" cy="7620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1066800" y="4069081"/>
            <a:ext cx="381000" cy="392739"/>
            <a:chOff x="2209800" y="4069081"/>
            <a:chExt cx="381000" cy="392739"/>
          </a:xfrm>
        </p:grpSpPr>
        <p:sp>
          <p:nvSpPr>
            <p:cNvPr id="14" name="Oval 13"/>
            <p:cNvSpPr/>
            <p:nvPr/>
          </p:nvSpPr>
          <p:spPr>
            <a:xfrm flipH="1" flipV="1">
              <a:off x="2209800" y="4371978"/>
              <a:ext cx="49293"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flipH="1" flipV="1">
              <a:off x="2368549" y="4416101"/>
              <a:ext cx="49293"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flipH="1" flipV="1">
              <a:off x="2541507" y="4267186"/>
              <a:ext cx="49293"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flipH="1" flipV="1">
              <a:off x="2325033" y="4069081"/>
              <a:ext cx="49293"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flipH="1" flipV="1">
              <a:off x="2452788" y="4145281"/>
              <a:ext cx="49293"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flipH="1" flipV="1">
              <a:off x="2541507" y="4388300"/>
              <a:ext cx="49293"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flipH="1" flipV="1">
              <a:off x="2209800" y="4226627"/>
              <a:ext cx="49293"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0" y="3097544"/>
            <a:ext cx="2287806" cy="2097331"/>
            <a:chOff x="304800" y="3097544"/>
            <a:chExt cx="2287806" cy="2097331"/>
          </a:xfrm>
        </p:grpSpPr>
        <mc:AlternateContent xmlns:mc="http://schemas.openxmlformats.org/markup-compatibility/2006" xmlns:a14="http://schemas.microsoft.com/office/drawing/2010/main">
          <mc:Choice Requires="a14">
            <p:sp>
              <p:nvSpPr>
                <p:cNvPr id="5" name="Rectangle 4"/>
                <p:cNvSpPr/>
                <p:nvPr/>
              </p:nvSpPr>
              <p:spPr>
                <a:xfrm>
                  <a:off x="685800" y="3528701"/>
                  <a:ext cx="1626151" cy="405752"/>
                </a:xfrm>
                <a:prstGeom prst="rect">
                  <a:avLst/>
                </a:prstGeom>
              </p:spPr>
              <p:txBody>
                <a:bodyPr wrap="none">
                  <a:spAutoFit/>
                </a:bodyPr>
                <a:lstStyle/>
                <a:p>
                  <a14:m>
                    <m:oMath xmlns:m="http://schemas.openxmlformats.org/officeDocument/2006/math">
                      <m:sSubSup>
                        <m:sSubSupPr>
                          <m:ctrlPr>
                            <a:rPr lang="en-US" sz="1600" i="1" smtClean="0">
                              <a:latin typeface="Cambria Math" panose="02040503050406030204" pitchFamily="18" charset="0"/>
                            </a:rPr>
                          </m:ctrlPr>
                        </m:sSubSupPr>
                        <m:e>
                          <m:r>
                            <a:rPr lang="en-US" sz="16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sz="1600" i="1" smtClean="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sz="1600">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𝑗</m:t>
                          </m:r>
                          <m:r>
                            <a:rPr lang="en-US" sz="160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𝑗</m:t>
                      </m:r>
                      <m:r>
                        <a:rPr lang="en-US" sz="1600" i="1">
                          <a:effectLst/>
                          <a:latin typeface="Cambria Math" panose="02040503050406030204" pitchFamily="18" charset="0"/>
                          <a:ea typeface="宋体" panose="02010600030101010101" pitchFamily="2" charset="-122"/>
                          <a:cs typeface="Times New Roman" panose="02020603050405020304" pitchFamily="18" charset="0"/>
                        </a:rPr>
                        <m:t>=1,2,..</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𝑃</m:t>
                      </m:r>
                    </m:oMath>
                  </a14:m>
                  <a:r>
                    <a:rPr lang="en-US" dirty="0">
                      <a:effectLst/>
                      <a:latin typeface="Times New Roman" panose="02020603050405020304" pitchFamily="18" charset="0"/>
                      <a:ea typeface="宋体" panose="02010600030101010101" pitchFamily="2" charset="-122"/>
                    </a:rPr>
                    <a:t> </a:t>
                  </a:r>
                  <a:endParaRPr lang="en-US" sz="1600" dirty="0"/>
                </a:p>
              </p:txBody>
            </p:sp>
          </mc:Choice>
          <mc:Fallback xmlns="">
            <p:sp>
              <p:nvSpPr>
                <p:cNvPr id="5" name="Rectangle 4"/>
                <p:cNvSpPr>
                  <a:spLocks noRot="1" noChangeAspect="1" noMove="1" noResize="1" noEditPoints="1" noAdjustHandles="1" noChangeArrowheads="1" noChangeShapeType="1" noTextEdit="1"/>
                </p:cNvSpPr>
                <p:nvPr/>
              </p:nvSpPr>
              <p:spPr>
                <a:xfrm>
                  <a:off x="685800" y="3528701"/>
                  <a:ext cx="1626151" cy="405752"/>
                </a:xfrm>
                <a:prstGeom prst="rect">
                  <a:avLst/>
                </a:prstGeom>
                <a:blipFill rotWithShape="0">
                  <a:blip r:embed="rId3"/>
                  <a:stretch>
                    <a:fillRect b="-4545"/>
                  </a:stretch>
                </a:blipFill>
              </p:spPr>
              <p:txBody>
                <a:bodyPr/>
                <a:lstStyle/>
                <a:p>
                  <a:r>
                    <a:rPr lang="en-US">
                      <a:noFill/>
                    </a:rPr>
                    <a:t> </a:t>
                  </a:r>
                </a:p>
              </p:txBody>
            </p:sp>
          </mc:Fallback>
        </mc:AlternateContent>
        <p:sp>
          <p:nvSpPr>
            <p:cNvPr id="22" name="Rectangle 21"/>
            <p:cNvSpPr/>
            <p:nvPr/>
          </p:nvSpPr>
          <p:spPr>
            <a:xfrm>
              <a:off x="304800" y="4610100"/>
              <a:ext cx="2287806" cy="584775"/>
            </a:xfrm>
            <a:prstGeom prst="rect">
              <a:avLst/>
            </a:prstGeom>
          </p:spPr>
          <p:txBody>
            <a:bodyPr wrap="none">
              <a:spAutoFit/>
            </a:bodyPr>
            <a:lstStyle/>
            <a:p>
              <a:r>
                <a:rPr lang="en-US" sz="1600" dirty="0" smtClean="0">
                  <a:latin typeface="Times New Roman" panose="02020603050405020304" pitchFamily="18" charset="0"/>
                  <a:ea typeface="宋体" panose="02010600030101010101" pitchFamily="2" charset="-122"/>
                </a:rPr>
                <a:t>e.g. Gaussian distribution</a:t>
              </a:r>
            </a:p>
            <a:p>
              <a:pPr algn="ctr"/>
              <a:r>
                <a:rPr lang="en-US" sz="1600" dirty="0" smtClean="0">
                  <a:latin typeface="Times New Roman" panose="02020603050405020304" pitchFamily="18" charset="0"/>
                  <a:ea typeface="宋体" panose="02010600030101010101" pitchFamily="2" charset="-122"/>
                </a:rPr>
                <a:t>Zero velocity </a:t>
              </a:r>
              <a:endParaRPr lang="en-US" sz="1600" dirty="0"/>
            </a:p>
          </p:txBody>
        </p:sp>
        <p:sp>
          <p:nvSpPr>
            <p:cNvPr id="23" name="Rectangle 22"/>
            <p:cNvSpPr/>
            <p:nvPr/>
          </p:nvSpPr>
          <p:spPr>
            <a:xfrm>
              <a:off x="381000" y="3097544"/>
              <a:ext cx="2127505" cy="338554"/>
            </a:xfrm>
            <a:prstGeom prst="rect">
              <a:avLst/>
            </a:prstGeom>
          </p:spPr>
          <p:txBody>
            <a:bodyPr wrap="none">
              <a:spAutoFit/>
            </a:bodyPr>
            <a:lstStyle/>
            <a:p>
              <a:r>
                <a:rPr lang="en-US" sz="1600" dirty="0" smtClean="0">
                  <a:latin typeface="Times New Roman" panose="02020603050405020304" pitchFamily="18" charset="0"/>
                  <a:ea typeface="宋体" panose="02010600030101010101" pitchFamily="2" charset="-122"/>
                </a:rPr>
                <a:t>1) Generate </a:t>
              </a:r>
              <a:r>
                <a:rPr lang="en-US" sz="1600" i="1" dirty="0">
                  <a:latin typeface="Times New Roman" panose="02020603050405020304" pitchFamily="18" charset="0"/>
                  <a:ea typeface="宋体" panose="02010600030101010101" pitchFamily="2" charset="-122"/>
                </a:rPr>
                <a:t>P</a:t>
              </a:r>
              <a:r>
                <a:rPr lang="en-US" sz="1600" dirty="0">
                  <a:latin typeface="Times New Roman" panose="02020603050405020304" pitchFamily="18" charset="0"/>
                  <a:ea typeface="宋体" panose="02010600030101010101" pitchFamily="2" charset="-122"/>
                </a:rPr>
                <a:t> particles </a:t>
              </a:r>
              <a:endParaRPr lang="en-US" sz="1600" dirty="0"/>
            </a:p>
          </p:txBody>
        </p:sp>
      </p:grpSp>
      <p:grpSp>
        <p:nvGrpSpPr>
          <p:cNvPr id="42" name="Group 41"/>
          <p:cNvGrpSpPr/>
          <p:nvPr/>
        </p:nvGrpSpPr>
        <p:grpSpPr>
          <a:xfrm>
            <a:off x="2209800" y="4291314"/>
            <a:ext cx="2590800" cy="1122521"/>
            <a:chOff x="2514600" y="4291314"/>
            <a:chExt cx="2590800" cy="1122521"/>
          </a:xfrm>
        </p:grpSpPr>
        <mc:AlternateContent xmlns:mc="http://schemas.openxmlformats.org/markup-compatibility/2006" xmlns:a14="http://schemas.microsoft.com/office/drawing/2010/main">
          <mc:Choice Requires="a14">
            <p:sp>
              <p:nvSpPr>
                <p:cNvPr id="9" name="Rectangle 8"/>
                <p:cNvSpPr/>
                <p:nvPr/>
              </p:nvSpPr>
              <p:spPr>
                <a:xfrm>
                  <a:off x="3255050" y="5075281"/>
                  <a:ext cx="116455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sz="1600" i="1" smtClean="0">
                                <a:latin typeface="Cambria Math" panose="02040503050406030204" pitchFamily="18" charset="0"/>
                              </a:rPr>
                            </m:ctrlPr>
                          </m:dPr>
                          <m:e>
                            <m:r>
                              <a:rPr lang="en-US" sz="1600" i="1">
                                <a:latin typeface="Cambria Math" panose="02040503050406030204" pitchFamily="18" charset="0"/>
                              </a:rPr>
                              <m:t>𝑃</m:t>
                            </m:r>
                            <m:r>
                              <a:rPr lang="en-US" sz="1600" i="0">
                                <a:latin typeface="Cambria Math" panose="02040503050406030204" pitchFamily="18" charset="0"/>
                              </a:rPr>
                              <m:t>(</m:t>
                            </m:r>
                            <m:sSub>
                              <m:sSubPr>
                                <m:ctrlPr>
                                  <a:rPr lang="en-US" sz="1600" i="1">
                                    <a:latin typeface="Cambria Math" panose="02040503050406030204" pitchFamily="18" charset="0"/>
                                  </a:rPr>
                                </m:ctrlPr>
                              </m:sSubPr>
                              <m:e>
                                <m:r>
                                  <a:rPr lang="en-US" sz="1600" b="1" i="1">
                                    <a:latin typeface="Cambria Math" panose="02040503050406030204" pitchFamily="18" charset="0"/>
                                  </a:rPr>
                                  <m:t>𝒙</m:t>
                                </m:r>
                              </m:e>
                              <m:sub>
                                <m:r>
                                  <a:rPr lang="en-US" sz="1600" b="0" i="1">
                                    <a:latin typeface="Cambria Math" panose="02040503050406030204" pitchFamily="18" charset="0"/>
                                  </a:rPr>
                                  <m:t>𝑖</m:t>
                                </m:r>
                              </m:sub>
                            </m:sSub>
                            <m:r>
                              <a:rPr lang="en-US" sz="1600" b="0" i="0">
                                <a:latin typeface="Cambria Math" panose="02040503050406030204" pitchFamily="18" charset="0"/>
                              </a:rPr>
                              <m:t>|</m:t>
                            </m:r>
                            <m:sSub>
                              <m:sSubPr>
                                <m:ctrlPr>
                                  <a:rPr lang="en-US" sz="1600" b="0" i="1">
                                    <a:latin typeface="Cambria Math" panose="02040503050406030204" pitchFamily="18" charset="0"/>
                                  </a:rPr>
                                </m:ctrlPr>
                              </m:sSubPr>
                              <m:e>
                                <m:r>
                                  <a:rPr lang="en-US" sz="1600" b="1" i="1">
                                    <a:latin typeface="Cambria Math" panose="02040503050406030204" pitchFamily="18" charset="0"/>
                                  </a:rPr>
                                  <m:t>𝒙</m:t>
                                </m:r>
                              </m:e>
                              <m:sub>
                                <m:r>
                                  <a:rPr lang="en-US" sz="1600" b="0" i="1" smtClean="0">
                                    <a:latin typeface="Cambria Math" panose="02040503050406030204" pitchFamily="18" charset="0"/>
                                  </a:rPr>
                                  <m:t>𝑖</m:t>
                                </m:r>
                                <m:r>
                                  <a:rPr lang="en-US" sz="1600" b="0" i="0">
                                    <a:latin typeface="Cambria Math" panose="02040503050406030204" pitchFamily="18" charset="0"/>
                                  </a:rPr>
                                  <m:t>−1</m:t>
                                </m:r>
                              </m:sub>
                            </m:sSub>
                          </m:e>
                        </m:d>
                      </m:oMath>
                    </m:oMathPara>
                  </a14:m>
                  <a:endParaRPr lang="en-US" sz="1600" dirty="0"/>
                </a:p>
              </p:txBody>
            </p:sp>
          </mc:Choice>
          <mc:Fallback xmlns="">
            <p:sp>
              <p:nvSpPr>
                <p:cNvPr id="9" name="Rectangle 8"/>
                <p:cNvSpPr>
                  <a:spLocks noRot="1" noChangeAspect="1" noMove="1" noResize="1" noEditPoints="1" noAdjustHandles="1" noChangeArrowheads="1" noChangeShapeType="1" noTextEdit="1"/>
                </p:cNvSpPr>
                <p:nvPr/>
              </p:nvSpPr>
              <p:spPr>
                <a:xfrm>
                  <a:off x="3255050" y="5075281"/>
                  <a:ext cx="1164550" cy="338554"/>
                </a:xfrm>
                <a:prstGeom prst="rect">
                  <a:avLst/>
                </a:prstGeom>
                <a:blipFill rotWithShape="0">
                  <a:blip r:embed="rId4"/>
                  <a:stretch>
                    <a:fillRect t="-110909" r="-36649" b="-172727"/>
                  </a:stretch>
                </a:blipFill>
              </p:spPr>
              <p:txBody>
                <a:bodyPr/>
                <a:lstStyle/>
                <a:p>
                  <a:r>
                    <a:rPr lang="en-US">
                      <a:noFill/>
                    </a:rPr>
                    <a:t> </a:t>
                  </a:r>
                </a:p>
              </p:txBody>
            </p:sp>
          </mc:Fallback>
        </mc:AlternateContent>
        <p:cxnSp>
          <p:nvCxnSpPr>
            <p:cNvPr id="12" name="Straight Arrow Connector 11"/>
            <p:cNvCxnSpPr/>
            <p:nvPr/>
          </p:nvCxnSpPr>
          <p:spPr>
            <a:xfrm flipV="1">
              <a:off x="2514600" y="4291314"/>
              <a:ext cx="2590800" cy="1"/>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736470" y="4607728"/>
              <a:ext cx="2140330" cy="338554"/>
            </a:xfrm>
            <a:prstGeom prst="rect">
              <a:avLst/>
            </a:prstGeom>
          </p:spPr>
          <p:txBody>
            <a:bodyPr wrap="none">
              <a:spAutoFit/>
            </a:bodyPr>
            <a:lstStyle/>
            <a:p>
              <a:r>
                <a:rPr lang="en-US" sz="1600" dirty="0" smtClean="0">
                  <a:latin typeface="Times New Roman" panose="02020603050405020304" pitchFamily="18" charset="0"/>
                  <a:ea typeface="宋体" panose="02010600030101010101" pitchFamily="2" charset="-122"/>
                </a:rPr>
                <a:t>2) Importance </a:t>
              </a:r>
              <a:r>
                <a:rPr lang="en-US" sz="1600" dirty="0">
                  <a:latin typeface="Times New Roman" panose="02020603050405020304" pitchFamily="18" charset="0"/>
                  <a:ea typeface="宋体" panose="02010600030101010101" pitchFamily="2" charset="-122"/>
                </a:rPr>
                <a:t>sampling</a:t>
              </a:r>
              <a:endParaRPr lang="en-US" sz="1600" dirty="0"/>
            </a:p>
          </p:txBody>
        </p:sp>
      </p:grpSp>
      <p:grpSp>
        <p:nvGrpSpPr>
          <p:cNvPr id="43" name="Group 42"/>
          <p:cNvGrpSpPr/>
          <p:nvPr/>
        </p:nvGrpSpPr>
        <p:grpSpPr>
          <a:xfrm>
            <a:off x="4298567" y="3122847"/>
            <a:ext cx="2026033" cy="771134"/>
            <a:chOff x="4994854" y="3122847"/>
            <a:chExt cx="2026033" cy="771134"/>
          </a:xfrm>
        </p:grpSpPr>
        <p:sp>
          <p:nvSpPr>
            <p:cNvPr id="28" name="Rectangle 27"/>
            <p:cNvSpPr/>
            <p:nvPr/>
          </p:nvSpPr>
          <p:spPr>
            <a:xfrm>
              <a:off x="4994854" y="3122847"/>
              <a:ext cx="2024913" cy="338554"/>
            </a:xfrm>
            <a:prstGeom prst="rect">
              <a:avLst/>
            </a:prstGeom>
          </p:spPr>
          <p:txBody>
            <a:bodyPr wrap="none">
              <a:spAutoFit/>
            </a:bodyPr>
            <a:lstStyle/>
            <a:p>
              <a:r>
                <a:rPr lang="en-US" sz="1600" dirty="0" smtClean="0">
                  <a:latin typeface="Times New Roman" panose="02020603050405020304" pitchFamily="18" charset="0"/>
                  <a:ea typeface="宋体" panose="02010600030101010101" pitchFamily="2" charset="-122"/>
                </a:rPr>
                <a:t>3) Imp­or­tance </a:t>
              </a:r>
              <a:r>
                <a:rPr lang="en-US" sz="1600" dirty="0">
                  <a:latin typeface="Times New Roman" panose="02020603050405020304" pitchFamily="18" charset="0"/>
                  <a:ea typeface="宋体" panose="02010600030101010101" pitchFamily="2" charset="-122"/>
                </a:rPr>
                <a:t>weights</a:t>
              </a:r>
              <a:endParaRPr lang="en-US" sz="1600" dirty="0"/>
            </a:p>
          </p:txBody>
        </p:sp>
        <mc:AlternateContent xmlns:mc="http://schemas.openxmlformats.org/markup-compatibility/2006" xmlns:a14="http://schemas.microsoft.com/office/drawing/2010/main">
          <mc:Choice Requires="a14">
            <p:sp>
              <p:nvSpPr>
                <p:cNvPr id="32" name="Rectangle 31"/>
                <p:cNvSpPr/>
                <p:nvPr/>
              </p:nvSpPr>
              <p:spPr>
                <a:xfrm>
                  <a:off x="5218791" y="3488229"/>
                  <a:ext cx="1802096" cy="405752"/>
                </a:xfrm>
                <a:prstGeom prst="rect">
                  <a:avLst/>
                </a:prstGeom>
              </p:spPr>
              <p:txBody>
                <a:bodyPr wrap="none">
                  <a:spAutoFit/>
                </a:bodyPr>
                <a:lstStyle/>
                <a:p>
                  <a14:m>
                    <m:oMath xmlns:m="http://schemas.openxmlformats.org/officeDocument/2006/math">
                      <m:sSubSup>
                        <m:sSubSupPr>
                          <m:ctrlPr>
                            <a:rPr lang="en-US" sz="1600" i="1" smtClean="0">
                              <a:latin typeface="Cambria Math" panose="020405030504060302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sz="1600">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𝑗</m:t>
                          </m:r>
                          <m:r>
                            <a:rPr lang="en-US" sz="160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sz="1600">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𝑃</m:t>
                      </m:r>
                      <m:r>
                        <a:rPr lang="en-US" sz="16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sz="1600" i="1">
                              <a:effectLst/>
                              <a:latin typeface="Cambria Math" panose="020405030504060302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sz="16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en-US" sz="1600" i="1">
                              <a:effectLst/>
                              <a:latin typeface="Cambria Math" panose="02040503050406030204" pitchFamily="18" charset="0"/>
                            </a:rPr>
                          </m:ctrlPr>
                        </m:sSupPr>
                        <m:e>
                          <m:acc>
                            <m:accPr>
                              <m:chr m:val="̂"/>
                              <m:ctrlPr>
                                <a:rPr lang="en-US" sz="1600" i="1">
                                  <a:effectLst/>
                                  <a:latin typeface="Cambria Math" panose="02040503050406030204" pitchFamily="18" charset="0"/>
                                </a:rPr>
                              </m:ctrlPr>
                            </m:accPr>
                            <m:e>
                              <m:sSub>
                                <m:sSubPr>
                                  <m:ctrlPr>
                                    <a:rPr lang="en-US" sz="1600" i="1">
                                      <a:effectLst/>
                                      <a:latin typeface="Cambria Math" panose="02040503050406030204" pitchFamily="18" charset="0"/>
                                    </a:rPr>
                                  </m:ctrlPr>
                                </m:sSubPr>
                                <m:e>
                                  <m:r>
                                    <a:rPr lang="en-US" sz="16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sz="1600" i="1" smtClean="0">
                                      <a:effectLst/>
                                      <a:latin typeface="Cambria Math" panose="02040503050406030204" pitchFamily="18" charset="0"/>
                                      <a:ea typeface="宋体" panose="02010600030101010101" pitchFamily="2" charset="-122"/>
                                      <a:cs typeface="Times New Roman" panose="02020603050405020304" pitchFamily="18" charset="0"/>
                                    </a:rPr>
                                    <m:t>𝑖</m:t>
                                  </m:r>
                                </m:sub>
                              </m:sSub>
                            </m:e>
                          </m:acc>
                        </m:e>
                        <m:sup>
                          <m:r>
                            <a:rPr lang="en-US" sz="1600">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𝑗</m:t>
                          </m:r>
                          <m:r>
                            <a:rPr lang="en-US" sz="1600">
                              <a:effectLst/>
                              <a:latin typeface="Cambria Math" panose="02040503050406030204" pitchFamily="18" charset="0"/>
                              <a:ea typeface="宋体" panose="02010600030101010101" pitchFamily="2" charset="-122"/>
                              <a:cs typeface="Times New Roman" panose="02020603050405020304" pitchFamily="18" charset="0"/>
                            </a:rPr>
                            <m:t>)</m:t>
                          </m:r>
                        </m:sup>
                      </m:sSup>
                      <m:r>
                        <a:rPr lang="en-US" sz="16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dirty="0">
                      <a:effectLst/>
                      <a:latin typeface="Times New Roman" panose="02020603050405020304" pitchFamily="18" charset="0"/>
                      <a:ea typeface="宋体" panose="02010600030101010101" pitchFamily="2" charset="-122"/>
                    </a:rPr>
                    <a:t> </a:t>
                  </a:r>
                  <a:endParaRPr lang="en-US" sz="1600" dirty="0"/>
                </a:p>
              </p:txBody>
            </p:sp>
          </mc:Choice>
          <mc:Fallback xmlns="">
            <p:sp>
              <p:nvSpPr>
                <p:cNvPr id="32" name="Rectangle 31"/>
                <p:cNvSpPr>
                  <a:spLocks noRot="1" noChangeAspect="1" noMove="1" noResize="1" noEditPoints="1" noAdjustHandles="1" noChangeArrowheads="1" noChangeShapeType="1" noTextEdit="1"/>
                </p:cNvSpPr>
                <p:nvPr/>
              </p:nvSpPr>
              <p:spPr>
                <a:xfrm>
                  <a:off x="5218791" y="3488229"/>
                  <a:ext cx="1802096" cy="405752"/>
                </a:xfrm>
                <a:prstGeom prst="rect">
                  <a:avLst/>
                </a:prstGeom>
                <a:blipFill rotWithShape="0">
                  <a:blip r:embed="rId5"/>
                  <a:stretch>
                    <a:fillRect b="-4478"/>
                  </a:stretch>
                </a:blipFill>
              </p:spPr>
              <p:txBody>
                <a:bodyPr/>
                <a:lstStyle/>
                <a:p>
                  <a:r>
                    <a:rPr lang="en-US">
                      <a:noFill/>
                    </a:rPr>
                    <a:t> </a:t>
                  </a:r>
                </a:p>
              </p:txBody>
            </p:sp>
          </mc:Fallback>
        </mc:AlternateContent>
      </p:grpSp>
      <p:grpSp>
        <p:nvGrpSpPr>
          <p:cNvPr id="33" name="Group 32"/>
          <p:cNvGrpSpPr/>
          <p:nvPr/>
        </p:nvGrpSpPr>
        <p:grpSpPr>
          <a:xfrm>
            <a:off x="5105400" y="4089180"/>
            <a:ext cx="469148" cy="431215"/>
            <a:chOff x="2195591" y="4075373"/>
            <a:chExt cx="469148" cy="431215"/>
          </a:xfrm>
        </p:grpSpPr>
        <p:sp>
          <p:nvSpPr>
            <p:cNvPr id="34" name="Oval 33"/>
            <p:cNvSpPr/>
            <p:nvPr/>
          </p:nvSpPr>
          <p:spPr>
            <a:xfrm flipH="1" flipV="1">
              <a:off x="2195591" y="4460869"/>
              <a:ext cx="49293"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flipH="1" flipV="1">
              <a:off x="2409825" y="4381030"/>
              <a:ext cx="49293"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flipH="1" flipV="1">
              <a:off x="2615446" y="4312452"/>
              <a:ext cx="49293"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flipH="1" flipV="1">
              <a:off x="2409825" y="4075373"/>
              <a:ext cx="49293"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flipH="1" flipV="1">
              <a:off x="2590800" y="4146072"/>
              <a:ext cx="49293"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flipH="1" flipV="1">
              <a:off x="2541506" y="4448616"/>
              <a:ext cx="49293"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flipH="1" flipV="1">
              <a:off x="2209800" y="4226627"/>
              <a:ext cx="49293"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4410900" y="4625357"/>
            <a:ext cx="2142299" cy="806077"/>
            <a:chOff x="4484634" y="4625357"/>
            <a:chExt cx="1476647" cy="806077"/>
          </a:xfrm>
        </p:grpSpPr>
        <p:sp>
          <p:nvSpPr>
            <p:cNvPr id="45" name="Rectangle 44"/>
            <p:cNvSpPr/>
            <p:nvPr/>
          </p:nvSpPr>
          <p:spPr>
            <a:xfrm>
              <a:off x="4648200" y="4625357"/>
              <a:ext cx="1073098" cy="338554"/>
            </a:xfrm>
            <a:prstGeom prst="rect">
              <a:avLst/>
            </a:prstGeom>
          </p:spPr>
          <p:txBody>
            <a:bodyPr wrap="none">
              <a:spAutoFit/>
            </a:bodyPr>
            <a:lstStyle/>
            <a:p>
              <a:r>
                <a:rPr lang="en-US" sz="1600" dirty="0" smtClean="0">
                  <a:latin typeface="Times New Roman" panose="02020603050405020304" pitchFamily="18" charset="0"/>
                  <a:ea typeface="宋体" panose="02010600030101010101" pitchFamily="2" charset="-122"/>
                </a:rPr>
                <a:t>4) Selection </a:t>
              </a:r>
              <a:r>
                <a:rPr lang="en-US" sz="1600" dirty="0">
                  <a:latin typeface="Times New Roman" panose="02020603050405020304" pitchFamily="18" charset="0"/>
                  <a:ea typeface="宋体" panose="02010600030101010101" pitchFamily="2" charset="-122"/>
                </a:rPr>
                <a:t>step</a:t>
              </a:r>
              <a:endParaRPr lang="en-US" sz="1600" dirty="0"/>
            </a:p>
          </p:txBody>
        </p:sp>
        <mc:AlternateContent xmlns:mc="http://schemas.openxmlformats.org/markup-compatibility/2006" xmlns:a14="http://schemas.microsoft.com/office/drawing/2010/main">
          <mc:Choice Requires="a14">
            <p:sp>
              <p:nvSpPr>
                <p:cNvPr id="46" name="Rectangle 45"/>
                <p:cNvSpPr/>
                <p:nvPr/>
              </p:nvSpPr>
              <p:spPr>
                <a:xfrm>
                  <a:off x="4484634" y="5025169"/>
                  <a:ext cx="1476647" cy="406265"/>
                </a:xfrm>
                <a:prstGeom prst="rect">
                  <a:avLst/>
                </a:prstGeom>
              </p:spPr>
              <p:txBody>
                <a:bodyPr wrap="square">
                  <a:spAutoFit/>
                </a:bodyPr>
                <a:lstStyle/>
                <a:p>
                  <a:pPr algn="ct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𝜔</m:t>
                          </m:r>
                        </m:e>
                        <m:sub>
                          <m:r>
                            <a:rPr lang="en-US" sz="1600" i="1">
                              <a:latin typeface="Cambria Math" panose="02040503050406030204" pitchFamily="18" charset="0"/>
                            </a:rPr>
                            <m:t>𝑖</m:t>
                          </m:r>
                        </m:sub>
                        <m:sup>
                          <m:d>
                            <m:dPr>
                              <m:ctrlPr>
                                <a:rPr lang="en-US" sz="1600" i="1">
                                  <a:latin typeface="Cambria Math" panose="02040503050406030204" pitchFamily="18" charset="0"/>
                                </a:rPr>
                              </m:ctrlPr>
                            </m:dPr>
                            <m:e>
                              <m:r>
                                <a:rPr lang="en-US" sz="1600" i="1">
                                  <a:latin typeface="Cambria Math" panose="02040503050406030204" pitchFamily="18" charset="0"/>
                                </a:rPr>
                                <m:t>𝑗</m:t>
                              </m:r>
                            </m:e>
                          </m:d>
                        </m:sup>
                      </m:sSubSup>
                    </m:oMath>
                  </a14:m>
                  <a:r>
                    <a:rPr lang="en-US" sz="1600" dirty="0" smtClean="0"/>
                    <a:t> (normalized)</a:t>
                  </a:r>
                  <a:endParaRPr lang="en-US" sz="1600" dirty="0"/>
                </a:p>
              </p:txBody>
            </p:sp>
          </mc:Choice>
          <mc:Fallback xmlns="">
            <p:sp>
              <p:nvSpPr>
                <p:cNvPr id="46" name="Rectangle 45"/>
                <p:cNvSpPr>
                  <a:spLocks noRot="1" noChangeAspect="1" noMove="1" noResize="1" noEditPoints="1" noAdjustHandles="1" noChangeArrowheads="1" noChangeShapeType="1" noTextEdit="1"/>
                </p:cNvSpPr>
                <p:nvPr/>
              </p:nvSpPr>
              <p:spPr>
                <a:xfrm>
                  <a:off x="4484634" y="5025169"/>
                  <a:ext cx="1476647" cy="406265"/>
                </a:xfrm>
                <a:prstGeom prst="rect">
                  <a:avLst/>
                </a:prstGeom>
                <a:blipFill rotWithShape="0">
                  <a:blip r:embed="rId6"/>
                  <a:stretch>
                    <a:fillRect b="-14925"/>
                  </a:stretch>
                </a:blipFill>
              </p:spPr>
              <p:txBody>
                <a:bodyPr/>
                <a:lstStyle/>
                <a:p>
                  <a:r>
                    <a:rPr lang="en-US">
                      <a:noFill/>
                    </a:rPr>
                    <a:t> </a:t>
                  </a:r>
                </a:p>
              </p:txBody>
            </p:sp>
          </mc:Fallback>
        </mc:AlternateContent>
      </p:grpSp>
      <p:cxnSp>
        <p:nvCxnSpPr>
          <p:cNvPr id="55" name="Elbow Connector 54"/>
          <p:cNvCxnSpPr>
            <a:stCxn id="46" idx="2"/>
            <a:endCxn id="9" idx="2"/>
          </p:cNvCxnSpPr>
          <p:nvPr/>
        </p:nvCxnSpPr>
        <p:spPr>
          <a:xfrm rot="5400000" flipH="1">
            <a:off x="4498488" y="4447873"/>
            <a:ext cx="17599" cy="1949525"/>
          </a:xfrm>
          <a:prstGeom prst="bentConnector3">
            <a:avLst>
              <a:gd name="adj1" fmla="val -1298937"/>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6172200" y="3135868"/>
            <a:ext cx="2765845" cy="1331316"/>
            <a:chOff x="6172200" y="3135868"/>
            <a:chExt cx="2765845" cy="1331316"/>
          </a:xfrm>
        </p:grpSpPr>
        <p:grpSp>
          <p:nvGrpSpPr>
            <p:cNvPr id="57" name="Group 56"/>
            <p:cNvGrpSpPr/>
            <p:nvPr/>
          </p:nvGrpSpPr>
          <p:grpSpPr>
            <a:xfrm>
              <a:off x="6172200" y="3135868"/>
              <a:ext cx="2765845" cy="1181490"/>
              <a:chOff x="6172200" y="3135868"/>
              <a:chExt cx="2765845" cy="1181490"/>
            </a:xfrm>
          </p:grpSpPr>
          <p:sp>
            <p:nvSpPr>
              <p:cNvPr id="8" name="Oval 7"/>
              <p:cNvSpPr/>
              <p:nvPr/>
            </p:nvSpPr>
            <p:spPr>
              <a:xfrm>
                <a:off x="7620001" y="4241158"/>
                <a:ext cx="76200" cy="7620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6172200" y="4284319"/>
                <a:ext cx="905368" cy="0"/>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p:cNvSpPr/>
                  <p:nvPr/>
                </p:nvSpPr>
                <p:spPr>
                  <a:xfrm>
                    <a:off x="6705600" y="3449456"/>
                    <a:ext cx="1999906" cy="5961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600" b="1" i="1">
                                  <a:latin typeface="Cambria Math" panose="02040503050406030204" pitchFamily="18" charset="0"/>
                                </a:rPr>
                              </m:ctrlPr>
                            </m:accPr>
                            <m:e>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0" i="1">
                                      <a:latin typeface="Cambria Math" panose="02040503050406030204" pitchFamily="18" charset="0"/>
                                    </a:rPr>
                                    <m:t>𝑖</m:t>
                                  </m:r>
                                </m:sub>
                              </m:sSub>
                            </m:e>
                          </m:acc>
                          <m:r>
                            <a:rPr lang="en-US" sz="1600" b="0" i="0">
                              <a:latin typeface="Cambria Math" panose="02040503050406030204" pitchFamily="18" charset="0"/>
                            </a:rPr>
                            <m:t>=</m:t>
                          </m:r>
                          <m:nary>
                            <m:naryPr>
                              <m:chr m:val="∑"/>
                              <m:limLoc m:val="subSup"/>
                              <m:ctrlPr>
                                <a:rPr lang="en-US" sz="1600" b="0" i="1">
                                  <a:latin typeface="Cambria Math" panose="02040503050406030204" pitchFamily="18" charset="0"/>
                                </a:rPr>
                              </m:ctrlPr>
                            </m:naryPr>
                            <m:sub>
                              <m:r>
                                <a:rPr lang="en-US" sz="1600" b="0" i="1">
                                  <a:latin typeface="Cambria Math" panose="02040503050406030204" pitchFamily="18" charset="0"/>
                                </a:rPr>
                                <m:t>𝑖</m:t>
                              </m:r>
                              <m:r>
                                <a:rPr lang="en-US" sz="1600" b="0" i="0">
                                  <a:latin typeface="Cambria Math" panose="02040503050406030204" pitchFamily="18" charset="0"/>
                                </a:rPr>
                                <m:t>=1</m:t>
                              </m:r>
                            </m:sub>
                            <m:sup>
                              <m:r>
                                <a:rPr lang="en-US" sz="1600" b="0" i="1">
                                  <a:latin typeface="Cambria Math" panose="02040503050406030204" pitchFamily="18" charset="0"/>
                                </a:rPr>
                                <m:t>𝑃</m:t>
                              </m:r>
                            </m:sup>
                            <m:e>
                              <m:sSubSup>
                                <m:sSubSupPr>
                                  <m:ctrlPr>
                                    <a:rPr lang="en-US" sz="1600" b="0" i="1">
                                      <a:latin typeface="Cambria Math" panose="02040503050406030204" pitchFamily="18" charset="0"/>
                                    </a:rPr>
                                  </m:ctrlPr>
                                </m:sSubSupPr>
                                <m:e>
                                  <m:r>
                                    <a:rPr lang="en-US" sz="1600" b="0" i="1">
                                      <a:latin typeface="Cambria Math" panose="02040503050406030204" pitchFamily="18" charset="0"/>
                                    </a:rPr>
                                    <m:t>𝜔</m:t>
                                  </m:r>
                                </m:e>
                                <m:sub>
                                  <m:r>
                                    <a:rPr lang="en-US" sz="1600" b="0" i="1">
                                      <a:latin typeface="Cambria Math" panose="02040503050406030204" pitchFamily="18" charset="0"/>
                                    </a:rPr>
                                    <m:t>𝑖</m:t>
                                  </m:r>
                                </m:sub>
                                <m:sup>
                                  <m:d>
                                    <m:dPr>
                                      <m:ctrlPr>
                                        <a:rPr lang="en-US" sz="1600" b="0" i="1">
                                          <a:latin typeface="Cambria Math" panose="02040503050406030204" pitchFamily="18" charset="0"/>
                                        </a:rPr>
                                      </m:ctrlPr>
                                    </m:dPr>
                                    <m:e>
                                      <m:r>
                                        <a:rPr lang="en-US" sz="1600" b="0" i="1">
                                          <a:latin typeface="Cambria Math" panose="02040503050406030204" pitchFamily="18" charset="0"/>
                                        </a:rPr>
                                        <m:t>𝑗</m:t>
                                      </m:r>
                                    </m:e>
                                  </m:d>
                                </m:sup>
                              </m:sSubSup>
                              <m:sSup>
                                <m:sSupPr>
                                  <m:ctrlPr>
                                    <a:rPr lang="en-US" sz="1600" b="0" i="1">
                                      <a:latin typeface="Cambria Math" panose="02040503050406030204" pitchFamily="18" charset="0"/>
                                    </a:rPr>
                                  </m:ctrlPr>
                                </m:sSupPr>
                                <m:e>
                                  <m:acc>
                                    <m:accPr>
                                      <m:chr m:val="̂"/>
                                      <m:ctrlPr>
                                        <a:rPr lang="en-US" sz="1600" b="0" i="1">
                                          <a:latin typeface="Cambria Math" panose="02040503050406030204" pitchFamily="18" charset="0"/>
                                        </a:rPr>
                                      </m:ctrlPr>
                                    </m:accPr>
                                    <m:e>
                                      <m:sSub>
                                        <m:sSubPr>
                                          <m:ctrlPr>
                                            <a:rPr lang="en-US" sz="1600" b="0" i="1">
                                              <a:latin typeface="Cambria Math" panose="02040503050406030204" pitchFamily="18" charset="0"/>
                                            </a:rPr>
                                          </m:ctrlPr>
                                        </m:sSubPr>
                                        <m:e>
                                          <m:r>
                                            <a:rPr lang="en-US" sz="1600" b="1" i="1">
                                              <a:latin typeface="Cambria Math" panose="02040503050406030204" pitchFamily="18" charset="0"/>
                                            </a:rPr>
                                            <m:t>𝒙</m:t>
                                          </m:r>
                                        </m:e>
                                        <m:sub>
                                          <m:r>
                                            <a:rPr lang="en-US" sz="1600" b="0" i="1">
                                              <a:latin typeface="Cambria Math" panose="02040503050406030204" pitchFamily="18" charset="0"/>
                                            </a:rPr>
                                            <m:t>𝑖</m:t>
                                          </m:r>
                                        </m:sub>
                                      </m:sSub>
                                    </m:e>
                                  </m:acc>
                                </m:e>
                                <m:sup>
                                  <m:d>
                                    <m:dPr>
                                      <m:ctrlPr>
                                        <a:rPr lang="en-US" sz="1600" b="0" i="1">
                                          <a:latin typeface="Cambria Math" panose="02040503050406030204" pitchFamily="18" charset="0"/>
                                        </a:rPr>
                                      </m:ctrlPr>
                                    </m:dPr>
                                    <m:e>
                                      <m:r>
                                        <a:rPr lang="en-US" sz="1600" b="0" i="1">
                                          <a:latin typeface="Cambria Math" panose="02040503050406030204" pitchFamily="18" charset="0"/>
                                        </a:rPr>
                                        <m:t>𝑗</m:t>
                                      </m:r>
                                    </m:e>
                                  </m:d>
                                </m:sup>
                              </m:sSup>
                            </m:e>
                          </m:nary>
                        </m:oMath>
                      </m:oMathPara>
                    </a14:m>
                    <a:endParaRPr lang="en-US" sz="1600" dirty="0"/>
                  </a:p>
                </p:txBody>
              </p:sp>
            </mc:Choice>
            <mc:Fallback xmlns="">
              <p:sp>
                <p:nvSpPr>
                  <p:cNvPr id="47" name="Rectangle 46"/>
                  <p:cNvSpPr>
                    <a:spLocks noRot="1" noChangeAspect="1" noMove="1" noResize="1" noEditPoints="1" noAdjustHandles="1" noChangeArrowheads="1" noChangeShapeType="1" noTextEdit="1"/>
                  </p:cNvSpPr>
                  <p:nvPr/>
                </p:nvSpPr>
                <p:spPr>
                  <a:xfrm>
                    <a:off x="6705600" y="3449456"/>
                    <a:ext cx="1999906" cy="596189"/>
                  </a:xfrm>
                  <a:prstGeom prst="rect">
                    <a:avLst/>
                  </a:prstGeom>
                  <a:blipFill rotWithShape="0">
                    <a:blip r:embed="rId7"/>
                    <a:stretch>
                      <a:fillRect/>
                    </a:stretch>
                  </a:blipFill>
                </p:spPr>
                <p:txBody>
                  <a:bodyPr/>
                  <a:lstStyle/>
                  <a:p>
                    <a:r>
                      <a:rPr lang="en-US">
                        <a:noFill/>
                      </a:rPr>
                      <a:t> </a:t>
                    </a:r>
                  </a:p>
                </p:txBody>
              </p:sp>
            </mc:Fallback>
          </mc:AlternateContent>
          <p:sp>
            <p:nvSpPr>
              <p:cNvPr id="49" name="Rectangle 48"/>
              <p:cNvSpPr/>
              <p:nvPr/>
            </p:nvSpPr>
            <p:spPr>
              <a:xfrm>
                <a:off x="6629400" y="3135868"/>
                <a:ext cx="2308645" cy="338554"/>
              </a:xfrm>
              <a:prstGeom prst="rect">
                <a:avLst/>
              </a:prstGeom>
            </p:spPr>
            <p:txBody>
              <a:bodyPr wrap="none">
                <a:spAutoFit/>
              </a:bodyPr>
              <a:lstStyle/>
              <a:p>
                <a:r>
                  <a:rPr lang="en-US" sz="1600" dirty="0" smtClean="0">
                    <a:latin typeface="Times New Roman" panose="02020603050405020304" pitchFamily="18" charset="0"/>
                    <a:ea typeface="宋体" panose="02010600030101010101" pitchFamily="2" charset="-122"/>
                  </a:rPr>
                  <a:t>5) Compute </a:t>
                </a:r>
                <a:r>
                  <a:rPr lang="en-US" sz="1600" dirty="0">
                    <a:latin typeface="Times New Roman" panose="02020603050405020304" pitchFamily="18" charset="0"/>
                    <a:ea typeface="宋体" panose="02010600030101010101" pitchFamily="2" charset="-122"/>
                  </a:rPr>
                  <a:t>a weight sum</a:t>
                </a:r>
                <a:endParaRPr lang="en-US" sz="1600" dirty="0"/>
              </a:p>
            </p:txBody>
          </p:sp>
        </p:grpSp>
        <p:grpSp>
          <p:nvGrpSpPr>
            <p:cNvPr id="59" name="Group 58"/>
            <p:cNvGrpSpPr/>
            <p:nvPr/>
          </p:nvGrpSpPr>
          <p:grpSpPr>
            <a:xfrm>
              <a:off x="7465748" y="4131382"/>
              <a:ext cx="390446" cy="335802"/>
              <a:chOff x="2249646" y="4109458"/>
              <a:chExt cx="390446" cy="335802"/>
            </a:xfrm>
          </p:grpSpPr>
          <p:sp>
            <p:nvSpPr>
              <p:cNvPr id="60" name="Oval 59"/>
              <p:cNvSpPr/>
              <p:nvPr/>
            </p:nvSpPr>
            <p:spPr>
              <a:xfrm flipH="1" flipV="1">
                <a:off x="2298940" y="4393788"/>
                <a:ext cx="49293"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flipH="1" flipV="1">
                <a:off x="2590799" y="4155177"/>
                <a:ext cx="49293"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flipH="1" flipV="1">
                <a:off x="2249647" y="4146216"/>
                <a:ext cx="49293"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flipH="1" flipV="1">
                <a:off x="2541506" y="4399541"/>
                <a:ext cx="49293"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flipH="1" flipV="1">
                <a:off x="2249646" y="4291945"/>
                <a:ext cx="49293"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flipH="1" flipV="1">
                <a:off x="2566152" y="4281475"/>
                <a:ext cx="49293"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flipH="1" flipV="1">
                <a:off x="2441999" y="4109458"/>
                <a:ext cx="49293"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0024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right)">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Heuristics-Based Methods</a:t>
            </a:r>
            <a:endParaRPr lang="en-US" dirty="0"/>
          </a:p>
        </p:txBody>
      </p:sp>
      <p:sp>
        <p:nvSpPr>
          <p:cNvPr id="3" name="Content Placeholder 2"/>
          <p:cNvSpPr>
            <a:spLocks noGrp="1"/>
          </p:cNvSpPr>
          <p:nvPr>
            <p:ph idx="1"/>
          </p:nvPr>
        </p:nvSpPr>
        <p:spPr/>
        <p:txBody>
          <a:bodyPr>
            <a:normAutofit/>
          </a:bodyPr>
          <a:lstStyle/>
          <a:p>
            <a:r>
              <a:rPr lang="en-US" sz="2000" dirty="0" smtClean="0"/>
              <a:t>Removes </a:t>
            </a:r>
            <a:r>
              <a:rPr lang="en-US" sz="2000" dirty="0"/>
              <a:t>noise points </a:t>
            </a:r>
            <a:r>
              <a:rPr lang="en-US" sz="2000" dirty="0" smtClean="0"/>
              <a:t>from </a:t>
            </a:r>
            <a:r>
              <a:rPr lang="en-US" sz="2000" dirty="0"/>
              <a:t>a trajectory </a:t>
            </a:r>
            <a:r>
              <a:rPr lang="en-US" sz="2000" dirty="0" smtClean="0"/>
              <a:t>using </a:t>
            </a:r>
            <a:r>
              <a:rPr lang="en-US" sz="2000" dirty="0"/>
              <a:t>outlier detection </a:t>
            </a:r>
            <a:r>
              <a:rPr lang="en-US" sz="2000" dirty="0" smtClean="0"/>
              <a:t>algorithms</a:t>
            </a:r>
          </a:p>
          <a:p>
            <a:pPr lvl="1"/>
            <a:r>
              <a:rPr lang="en-US" sz="1600" dirty="0" smtClean="0"/>
              <a:t>Insight: the </a:t>
            </a:r>
            <a:r>
              <a:rPr lang="en-US" sz="1600" dirty="0"/>
              <a:t>number of noise points is much smaller than common points</a:t>
            </a:r>
            <a:endParaRPr lang="en-US" sz="1600" dirty="0" smtClean="0"/>
          </a:p>
          <a:p>
            <a:pPr lvl="1"/>
            <a:r>
              <a:rPr lang="en-US" sz="1600" dirty="0" smtClean="0"/>
              <a:t>Calculates </a:t>
            </a:r>
            <a:r>
              <a:rPr lang="en-US" sz="1600" dirty="0"/>
              <a:t>the travel speed of each point </a:t>
            </a:r>
            <a:endParaRPr lang="en-US" sz="1600" dirty="0" smtClean="0"/>
          </a:p>
          <a:p>
            <a:pPr lvl="1"/>
            <a:r>
              <a:rPr lang="en-US" sz="1600" dirty="0"/>
              <a:t>The </a:t>
            </a:r>
            <a:r>
              <a:rPr lang="en-US" sz="1600" dirty="0" smtClean="0"/>
              <a:t>segm­ents with </a:t>
            </a:r>
            <a:r>
              <a:rPr lang="en-US" sz="1600" dirty="0"/>
              <a:t>a speed larger than a </a:t>
            </a:r>
            <a:r>
              <a:rPr lang="en-US" sz="1600" dirty="0" smtClean="0"/>
              <a:t>threshold are cut off</a:t>
            </a:r>
          </a:p>
          <a:p>
            <a:pPr lvl="1"/>
            <a:r>
              <a:rPr lang="en-US" sz="1600" dirty="0" smtClean="0"/>
              <a:t>Distance-based outlier detection</a:t>
            </a:r>
            <a:endParaRPr lang="en-US" sz="16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962400"/>
            <a:ext cx="3581400" cy="1524000"/>
          </a:xfrm>
          <a:prstGeom prst="rect">
            <a:avLst/>
          </a:prstGeom>
          <a:noFill/>
          <a:ln>
            <a:noFill/>
          </a:ln>
        </p:spPr>
      </p:pic>
    </p:spTree>
    <p:extLst>
      <p:ext uri="{BB962C8B-B14F-4D97-AF65-F5344CB8AC3E}">
        <p14:creationId xmlns:p14="http://schemas.microsoft.com/office/powerpoint/2010/main" val="31416644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13425</TotalTime>
  <Words>2040</Words>
  <Application>Microsoft Office PowerPoint</Application>
  <PresentationFormat>On-screen Show (4:3)</PresentationFormat>
  <Paragraphs>386</Paragraphs>
  <Slides>50</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宋体</vt:lpstr>
      <vt:lpstr>Arial</vt:lpstr>
      <vt:lpstr>Calibri</vt:lpstr>
      <vt:lpstr>Cambria Math</vt:lpstr>
      <vt:lpstr>Helvetica</vt:lpstr>
      <vt:lpstr>Times</vt:lpstr>
      <vt:lpstr>Times New Roman</vt:lpstr>
      <vt:lpstr>Wingdings</vt:lpstr>
      <vt:lpstr>Office Theme</vt:lpstr>
      <vt:lpstr>Trajectory Data Mining</vt:lpstr>
      <vt:lpstr>Paradigm of Trajectory Data Mining</vt:lpstr>
      <vt:lpstr>Trajectory Data Preprocessing</vt:lpstr>
      <vt:lpstr>Trajectory Data Preprocessing</vt:lpstr>
      <vt:lpstr>Noise Filtering</vt:lpstr>
      <vt:lpstr>Methodologies for Noise Filtering</vt:lpstr>
      <vt:lpstr>Mean (Median) Filter</vt:lpstr>
      <vt:lpstr>The Kalman and Particle filters</vt:lpstr>
      <vt:lpstr>Heuristics-Based Methods</vt:lpstr>
      <vt:lpstr>Trajectory Data Preprocessing</vt:lpstr>
      <vt:lpstr>Stay Point Detection</vt:lpstr>
      <vt:lpstr>Trajectory Data Preprocessing</vt:lpstr>
      <vt:lpstr>Trajectory Compression</vt:lpstr>
      <vt:lpstr>Offline Trajectory Compression</vt:lpstr>
      <vt:lpstr>Sliding Window - Illustration</vt:lpstr>
      <vt:lpstr>Open Window</vt:lpstr>
      <vt:lpstr>Safe Zone-Based Method - Illustration</vt:lpstr>
      <vt:lpstr>Semantic Meaning-Based Methods (TS)</vt:lpstr>
      <vt:lpstr>PowerPoint Presentation</vt:lpstr>
      <vt:lpstr>TS Algorithm - Illustration</vt:lpstr>
      <vt:lpstr>Trajectory Compression in Road Networks</vt:lpstr>
      <vt:lpstr>Methodology</vt:lpstr>
      <vt:lpstr>Methodology</vt:lpstr>
      <vt:lpstr>Methodology</vt:lpstr>
      <vt:lpstr>Methodology</vt:lpstr>
      <vt:lpstr>Methodology</vt:lpstr>
      <vt:lpstr>Methodology</vt:lpstr>
      <vt:lpstr>Methodology</vt:lpstr>
      <vt:lpstr>Trajectory Data Preprocessing</vt:lpstr>
      <vt:lpstr>Trajectory Segmentation</vt:lpstr>
      <vt:lpstr>Trajectory Segmentation</vt:lpstr>
      <vt:lpstr>Trajectory Segmentation</vt:lpstr>
      <vt:lpstr>Trajectory Segmentation</vt:lpstr>
      <vt:lpstr>Trajectory Segmentation</vt:lpstr>
      <vt:lpstr>Trajectory Data Preprocessing</vt:lpstr>
      <vt:lpstr>Map-matching</vt:lpstr>
      <vt:lpstr>Spatial Data</vt:lpstr>
      <vt:lpstr>Map-Matching</vt:lpstr>
      <vt:lpstr>Map-Matching</vt:lpstr>
      <vt:lpstr>Map-Matching</vt:lpstr>
      <vt:lpstr>Map-Matching</vt:lpstr>
      <vt:lpstr>Map-matching</vt:lpstr>
      <vt:lpstr>Map-matching</vt:lpstr>
      <vt:lpstr>Map-matching</vt:lpstr>
      <vt:lpstr>Map-matching</vt:lpstr>
      <vt:lpstr>An Improved Version: Interactive-Voting</vt:lpstr>
      <vt:lpstr>Interactive-Voting-Based Map-Matching</vt:lpstr>
      <vt:lpstr>Interactive-Voting-Based Map-Matching</vt:lpstr>
      <vt:lpstr>Trajectory Data Preprocessing</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Driving Direction Based on Taxi Traces</dc:title>
  <dc:creator>yuzheng</dc:creator>
  <cp:lastModifiedBy>Yu Zheng</cp:lastModifiedBy>
  <cp:revision>1361</cp:revision>
  <dcterms:created xsi:type="dcterms:W3CDTF">2010-01-08T05:52:59Z</dcterms:created>
  <dcterms:modified xsi:type="dcterms:W3CDTF">2015-12-16T07:09:17Z</dcterms:modified>
</cp:coreProperties>
</file>